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335" r:id="rId2"/>
    <p:sldId id="349" r:id="rId3"/>
    <p:sldId id="350" r:id="rId4"/>
    <p:sldId id="351" r:id="rId5"/>
    <p:sldId id="352" r:id="rId6"/>
    <p:sldId id="353" r:id="rId7"/>
    <p:sldId id="354" r:id="rId8"/>
    <p:sldId id="357" r:id="rId9"/>
    <p:sldId id="355" r:id="rId10"/>
    <p:sldId id="336" r:id="rId11"/>
    <p:sldId id="337" r:id="rId12"/>
    <p:sldId id="338" r:id="rId13"/>
    <p:sldId id="340" r:id="rId14"/>
    <p:sldId id="342" r:id="rId15"/>
    <p:sldId id="346" r:id="rId16"/>
    <p:sldId id="300" r:id="rId17"/>
    <p:sldId id="258" r:id="rId18"/>
    <p:sldId id="264" r:id="rId19"/>
    <p:sldId id="268" r:id="rId20"/>
    <p:sldId id="265" r:id="rId21"/>
    <p:sldId id="266" r:id="rId22"/>
    <p:sldId id="267" r:id="rId23"/>
    <p:sldId id="299" r:id="rId24"/>
    <p:sldId id="284" r:id="rId25"/>
    <p:sldId id="296" r:id="rId26"/>
    <p:sldId id="286" r:id="rId27"/>
    <p:sldId id="272" r:id="rId28"/>
    <p:sldId id="292" r:id="rId29"/>
    <p:sldId id="298" r:id="rId30"/>
    <p:sldId id="290" r:id="rId31"/>
    <p:sldId id="358" r:id="rId32"/>
    <p:sldId id="347" r:id="rId33"/>
    <p:sldId id="302" r:id="rId34"/>
    <p:sldId id="303" r:id="rId35"/>
    <p:sldId id="304" r:id="rId36"/>
    <p:sldId id="305" r:id="rId37"/>
    <p:sldId id="306" r:id="rId38"/>
    <p:sldId id="307" r:id="rId39"/>
    <p:sldId id="308" r:id="rId40"/>
    <p:sldId id="309" r:id="rId41"/>
    <p:sldId id="310" r:id="rId42"/>
    <p:sldId id="311" r:id="rId43"/>
    <p:sldId id="312" r:id="rId44"/>
    <p:sldId id="314" r:id="rId45"/>
    <p:sldId id="315" r:id="rId46"/>
    <p:sldId id="316" r:id="rId47"/>
    <p:sldId id="317" r:id="rId48"/>
    <p:sldId id="318" r:id="rId49"/>
    <p:sldId id="319" r:id="rId50"/>
    <p:sldId id="320" r:id="rId51"/>
    <p:sldId id="313" r:id="rId52"/>
    <p:sldId id="348" r:id="rId53"/>
    <p:sldId id="324" r:id="rId54"/>
    <p:sldId id="325" r:id="rId55"/>
    <p:sldId id="326" r:id="rId56"/>
    <p:sldId id="327" r:id="rId57"/>
    <p:sldId id="328" r:id="rId58"/>
    <p:sldId id="329" r:id="rId59"/>
    <p:sldId id="330" r:id="rId60"/>
    <p:sldId id="331" r:id="rId61"/>
    <p:sldId id="332" r:id="rId62"/>
    <p:sldId id="333" r:id="rId63"/>
    <p:sldId id="334" r:id="rId64"/>
    <p:sldId id="262" r:id="rId65"/>
    <p:sldId id="321" r:id="rId66"/>
    <p:sldId id="356" r:id="rId67"/>
    <p:sldId id="322" r:id="rId68"/>
  </p:sldIdLst>
  <p:sldSz cx="9144000" cy="6858000" type="screen4x3"/>
  <p:notesSz cx="7010400" cy="92233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5728347C-0D0E-4C27-BBFF-ADF55D0B5DE3}">
          <p14:sldIdLst>
            <p14:sldId id="335"/>
            <p14:sldId id="349"/>
            <p14:sldId id="350"/>
            <p14:sldId id="351"/>
            <p14:sldId id="352"/>
            <p14:sldId id="353"/>
            <p14:sldId id="354"/>
            <p14:sldId id="357"/>
            <p14:sldId id="355"/>
          </p14:sldIdLst>
        </p14:section>
        <p14:section name="Untitled Section" id="{BBB3C996-8221-4068-BF13-EE9A541AAACD}">
          <p14:sldIdLst>
            <p14:sldId id="336"/>
            <p14:sldId id="337"/>
            <p14:sldId id="338"/>
            <p14:sldId id="340"/>
            <p14:sldId id="342"/>
          </p14:sldIdLst>
        </p14:section>
        <p14:section name="Default Section" id="{D5BCCF36-29D7-4F6C-B80B-74F417A75FCC}">
          <p14:sldIdLst>
            <p14:sldId id="346"/>
            <p14:sldId id="300"/>
            <p14:sldId id="258"/>
            <p14:sldId id="264"/>
            <p14:sldId id="268"/>
            <p14:sldId id="265"/>
            <p14:sldId id="266"/>
            <p14:sldId id="267"/>
            <p14:sldId id="299"/>
            <p14:sldId id="284"/>
            <p14:sldId id="296"/>
            <p14:sldId id="286"/>
            <p14:sldId id="272"/>
            <p14:sldId id="292"/>
            <p14:sldId id="298"/>
            <p14:sldId id="290"/>
            <p14:sldId id="358"/>
            <p14:sldId id="347"/>
            <p14:sldId id="302"/>
            <p14:sldId id="303"/>
            <p14:sldId id="304"/>
            <p14:sldId id="305"/>
            <p14:sldId id="306"/>
            <p14:sldId id="307"/>
            <p14:sldId id="308"/>
            <p14:sldId id="309"/>
            <p14:sldId id="310"/>
            <p14:sldId id="311"/>
            <p14:sldId id="312"/>
            <p14:sldId id="314"/>
            <p14:sldId id="315"/>
            <p14:sldId id="316"/>
            <p14:sldId id="317"/>
            <p14:sldId id="318"/>
            <p14:sldId id="319"/>
            <p14:sldId id="320"/>
            <p14:sldId id="313"/>
            <p14:sldId id="348"/>
            <p14:sldId id="324"/>
            <p14:sldId id="325"/>
            <p14:sldId id="326"/>
            <p14:sldId id="327"/>
            <p14:sldId id="328"/>
            <p14:sldId id="329"/>
            <p14:sldId id="330"/>
            <p14:sldId id="331"/>
            <p14:sldId id="332"/>
            <p14:sldId id="333"/>
            <p14:sldId id="334"/>
            <p14:sldId id="262"/>
          </p14:sldIdLst>
        </p14:section>
        <p14:section name="Untitled Section" id="{2C08CCF4-A203-46C7-9519-50D02EF59BAC}">
          <p14:sldIdLst>
            <p14:sldId id="321"/>
            <p14:sldId id="356"/>
            <p14:sldId id="322"/>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3" d="100"/>
          <a:sy n="73" d="100"/>
        </p:scale>
        <p:origin x="-1076" y="36"/>
      </p:cViewPr>
      <p:guideLst>
        <p:guide orient="horz" pos="2160"/>
        <p:guide pos="2880"/>
      </p:guideLst>
    </p:cSldViewPr>
  </p:slideViewPr>
  <p:notesTextViewPr>
    <p:cViewPr>
      <p:scale>
        <a:sx n="1" d="1"/>
        <a:sy n="1" d="1"/>
      </p:scale>
      <p:origin x="0" y="0"/>
    </p:cViewPr>
  </p:notesTextViewPr>
  <p:sorterViewPr>
    <p:cViewPr>
      <p:scale>
        <a:sx n="100" d="100"/>
        <a:sy n="100" d="100"/>
      </p:scale>
      <p:origin x="0" y="10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4649E1-27C6-43BE-B3D0-D3832CB4D1F2}" type="doc">
      <dgm:prSet loTypeId="urn:microsoft.com/office/officeart/2005/8/layout/chevron1" loCatId="process" qsTypeId="urn:microsoft.com/office/officeart/2005/8/quickstyle/simple1" qsCatId="simple" csTypeId="urn:microsoft.com/office/officeart/2005/8/colors/accent1_2" csCatId="accent1" phldr="1"/>
      <dgm:spPr/>
    </dgm:pt>
    <dgm:pt modelId="{927AED54-764C-40BB-9C99-75AE9825E9F4}">
      <dgm:prSet phldrT="[Text]"/>
      <dgm:spPr/>
      <dgm:t>
        <a:bodyPr/>
        <a:lstStyle/>
        <a:p>
          <a:r>
            <a:rPr lang="en-US" dirty="0" smtClean="0"/>
            <a:t>Ingests forage</a:t>
          </a:r>
          <a:endParaRPr lang="en-US" dirty="0"/>
        </a:p>
      </dgm:t>
    </dgm:pt>
    <dgm:pt modelId="{6EBFB3A5-D1B3-4BD8-A4C1-AD0D17A6432F}" type="parTrans" cxnId="{16E3EBEC-48A2-42D1-A787-1C62EACFD2F6}">
      <dgm:prSet/>
      <dgm:spPr/>
      <dgm:t>
        <a:bodyPr/>
        <a:lstStyle/>
        <a:p>
          <a:endParaRPr lang="en-US"/>
        </a:p>
      </dgm:t>
    </dgm:pt>
    <dgm:pt modelId="{F7973AC5-7586-40DA-88B6-06272783DDFD}" type="sibTrans" cxnId="{16E3EBEC-48A2-42D1-A787-1C62EACFD2F6}">
      <dgm:prSet/>
      <dgm:spPr/>
      <dgm:t>
        <a:bodyPr/>
        <a:lstStyle/>
        <a:p>
          <a:endParaRPr lang="en-US"/>
        </a:p>
      </dgm:t>
    </dgm:pt>
    <dgm:pt modelId="{635D8D7D-51E7-4795-BBE9-9D6FB5C2C8CA}">
      <dgm:prSet phldrT="[Text]"/>
      <dgm:spPr/>
      <dgm:t>
        <a:bodyPr/>
        <a:lstStyle/>
        <a:p>
          <a:r>
            <a:rPr lang="en-US" dirty="0" smtClean="0"/>
            <a:t>Regurgitates semi-chewed forage (cud)</a:t>
          </a:r>
          <a:endParaRPr lang="en-US" dirty="0"/>
        </a:p>
      </dgm:t>
    </dgm:pt>
    <dgm:pt modelId="{5C6BEA73-FAC1-4E91-B20D-BE4DC18D3E5C}" type="parTrans" cxnId="{349B8225-AE2D-44AB-9958-49A38B05DF49}">
      <dgm:prSet/>
      <dgm:spPr/>
      <dgm:t>
        <a:bodyPr/>
        <a:lstStyle/>
        <a:p>
          <a:endParaRPr lang="en-US"/>
        </a:p>
      </dgm:t>
    </dgm:pt>
    <dgm:pt modelId="{791B4DB2-3212-452D-BF33-FADDAA2E5336}" type="sibTrans" cxnId="{349B8225-AE2D-44AB-9958-49A38B05DF49}">
      <dgm:prSet/>
      <dgm:spPr/>
      <dgm:t>
        <a:bodyPr/>
        <a:lstStyle/>
        <a:p>
          <a:endParaRPr lang="en-US"/>
        </a:p>
      </dgm:t>
    </dgm:pt>
    <dgm:pt modelId="{5CBBC311-FF5E-4F19-B083-F5C83B0F106B}">
      <dgm:prSet phldrT="[Text]"/>
      <dgm:spPr/>
      <dgm:t>
        <a:bodyPr/>
        <a:lstStyle/>
        <a:p>
          <a:r>
            <a:rPr lang="en-US" dirty="0" smtClean="0"/>
            <a:t>Chews cud</a:t>
          </a:r>
          <a:endParaRPr lang="en-US" dirty="0"/>
        </a:p>
      </dgm:t>
    </dgm:pt>
    <dgm:pt modelId="{576EF747-6B03-4D9D-BF10-B580DCB9CC31}" type="parTrans" cxnId="{B916953D-A8A2-45DC-8C2E-393422E38336}">
      <dgm:prSet/>
      <dgm:spPr/>
      <dgm:t>
        <a:bodyPr/>
        <a:lstStyle/>
        <a:p>
          <a:endParaRPr lang="en-US"/>
        </a:p>
      </dgm:t>
    </dgm:pt>
    <dgm:pt modelId="{DB657A8E-EDA2-4921-B436-2CC5508BE32A}" type="sibTrans" cxnId="{B916953D-A8A2-45DC-8C2E-393422E38336}">
      <dgm:prSet/>
      <dgm:spPr/>
      <dgm:t>
        <a:bodyPr/>
        <a:lstStyle/>
        <a:p>
          <a:endParaRPr lang="en-US"/>
        </a:p>
      </dgm:t>
    </dgm:pt>
    <dgm:pt modelId="{EE8B1BAC-A5BE-49EE-B2FA-CF24D55BBEE0}">
      <dgm:prSet/>
      <dgm:spPr/>
      <dgm:t>
        <a:bodyPr/>
        <a:lstStyle/>
        <a:p>
          <a:r>
            <a:rPr lang="en-US" dirty="0" smtClean="0"/>
            <a:t>Ingests cud</a:t>
          </a:r>
          <a:endParaRPr lang="en-US" dirty="0"/>
        </a:p>
      </dgm:t>
    </dgm:pt>
    <dgm:pt modelId="{6961DEE2-CF96-436E-B4A0-4D1893DDFE77}" type="parTrans" cxnId="{9FF878CA-9B6F-4C2B-9B5B-1B94F8F4F05B}">
      <dgm:prSet/>
      <dgm:spPr/>
      <dgm:t>
        <a:bodyPr/>
        <a:lstStyle/>
        <a:p>
          <a:endParaRPr lang="en-US"/>
        </a:p>
      </dgm:t>
    </dgm:pt>
    <dgm:pt modelId="{46DE0D30-1D36-48C5-9B2D-880DBFC99114}" type="sibTrans" cxnId="{9FF878CA-9B6F-4C2B-9B5B-1B94F8F4F05B}">
      <dgm:prSet/>
      <dgm:spPr/>
      <dgm:t>
        <a:bodyPr/>
        <a:lstStyle/>
        <a:p>
          <a:endParaRPr lang="en-US"/>
        </a:p>
      </dgm:t>
    </dgm:pt>
    <dgm:pt modelId="{DBDB64F9-C2E6-4844-B63F-F3A338B16BF4}" type="pres">
      <dgm:prSet presAssocID="{414649E1-27C6-43BE-B3D0-D3832CB4D1F2}" presName="Name0" presStyleCnt="0">
        <dgm:presLayoutVars>
          <dgm:dir/>
          <dgm:animLvl val="lvl"/>
          <dgm:resizeHandles val="exact"/>
        </dgm:presLayoutVars>
      </dgm:prSet>
      <dgm:spPr/>
    </dgm:pt>
    <dgm:pt modelId="{1F6AB004-1EB9-437B-B37B-4A3D901F747E}" type="pres">
      <dgm:prSet presAssocID="{927AED54-764C-40BB-9C99-75AE9825E9F4}" presName="parTxOnly" presStyleLbl="node1" presStyleIdx="0" presStyleCnt="4">
        <dgm:presLayoutVars>
          <dgm:chMax val="0"/>
          <dgm:chPref val="0"/>
          <dgm:bulletEnabled val="1"/>
        </dgm:presLayoutVars>
      </dgm:prSet>
      <dgm:spPr/>
      <dgm:t>
        <a:bodyPr/>
        <a:lstStyle/>
        <a:p>
          <a:endParaRPr lang="en-US"/>
        </a:p>
      </dgm:t>
    </dgm:pt>
    <dgm:pt modelId="{37893756-8904-4770-95C3-3C5FFB3B6EF7}" type="pres">
      <dgm:prSet presAssocID="{F7973AC5-7586-40DA-88B6-06272783DDFD}" presName="parTxOnlySpace" presStyleCnt="0"/>
      <dgm:spPr/>
    </dgm:pt>
    <dgm:pt modelId="{68F0BA3B-DAC2-4F62-8169-E0C27013BE33}" type="pres">
      <dgm:prSet presAssocID="{635D8D7D-51E7-4795-BBE9-9D6FB5C2C8CA}" presName="parTxOnly" presStyleLbl="node1" presStyleIdx="1" presStyleCnt="4">
        <dgm:presLayoutVars>
          <dgm:chMax val="0"/>
          <dgm:chPref val="0"/>
          <dgm:bulletEnabled val="1"/>
        </dgm:presLayoutVars>
      </dgm:prSet>
      <dgm:spPr/>
      <dgm:t>
        <a:bodyPr/>
        <a:lstStyle/>
        <a:p>
          <a:endParaRPr lang="en-US"/>
        </a:p>
      </dgm:t>
    </dgm:pt>
    <dgm:pt modelId="{FEF40A17-49EC-4C1D-914A-FADFEF6A68B0}" type="pres">
      <dgm:prSet presAssocID="{791B4DB2-3212-452D-BF33-FADDAA2E5336}" presName="parTxOnlySpace" presStyleCnt="0"/>
      <dgm:spPr/>
    </dgm:pt>
    <dgm:pt modelId="{97BF16B0-CD08-45A3-ADD9-1D39D32F956A}" type="pres">
      <dgm:prSet presAssocID="{5CBBC311-FF5E-4F19-B083-F5C83B0F106B}" presName="parTxOnly" presStyleLbl="node1" presStyleIdx="2" presStyleCnt="4">
        <dgm:presLayoutVars>
          <dgm:chMax val="0"/>
          <dgm:chPref val="0"/>
          <dgm:bulletEnabled val="1"/>
        </dgm:presLayoutVars>
      </dgm:prSet>
      <dgm:spPr/>
      <dgm:t>
        <a:bodyPr/>
        <a:lstStyle/>
        <a:p>
          <a:endParaRPr lang="en-US"/>
        </a:p>
      </dgm:t>
    </dgm:pt>
    <dgm:pt modelId="{985BE93F-963D-496A-93CC-3658EA0E75DE}" type="pres">
      <dgm:prSet presAssocID="{DB657A8E-EDA2-4921-B436-2CC5508BE32A}" presName="parTxOnlySpace" presStyleCnt="0"/>
      <dgm:spPr/>
    </dgm:pt>
    <dgm:pt modelId="{236607D8-0BE6-47AC-80CA-A4F65EEC1CBD}" type="pres">
      <dgm:prSet presAssocID="{EE8B1BAC-A5BE-49EE-B2FA-CF24D55BBEE0}" presName="parTxOnly" presStyleLbl="node1" presStyleIdx="3" presStyleCnt="4">
        <dgm:presLayoutVars>
          <dgm:chMax val="0"/>
          <dgm:chPref val="0"/>
          <dgm:bulletEnabled val="1"/>
        </dgm:presLayoutVars>
      </dgm:prSet>
      <dgm:spPr/>
      <dgm:t>
        <a:bodyPr/>
        <a:lstStyle/>
        <a:p>
          <a:endParaRPr lang="en-US"/>
        </a:p>
      </dgm:t>
    </dgm:pt>
  </dgm:ptLst>
  <dgm:cxnLst>
    <dgm:cxn modelId="{A0DF33B5-F455-4175-BB5A-FFC33AB7471D}" type="presOf" srcId="{EE8B1BAC-A5BE-49EE-B2FA-CF24D55BBEE0}" destId="{236607D8-0BE6-47AC-80CA-A4F65EEC1CBD}" srcOrd="0" destOrd="0" presId="urn:microsoft.com/office/officeart/2005/8/layout/chevron1"/>
    <dgm:cxn modelId="{92BC831C-2041-47CE-AD69-4F187D7D7603}" type="presOf" srcId="{927AED54-764C-40BB-9C99-75AE9825E9F4}" destId="{1F6AB004-1EB9-437B-B37B-4A3D901F747E}" srcOrd="0" destOrd="0" presId="urn:microsoft.com/office/officeart/2005/8/layout/chevron1"/>
    <dgm:cxn modelId="{349B8225-AE2D-44AB-9958-49A38B05DF49}" srcId="{414649E1-27C6-43BE-B3D0-D3832CB4D1F2}" destId="{635D8D7D-51E7-4795-BBE9-9D6FB5C2C8CA}" srcOrd="1" destOrd="0" parTransId="{5C6BEA73-FAC1-4E91-B20D-BE4DC18D3E5C}" sibTransId="{791B4DB2-3212-452D-BF33-FADDAA2E5336}"/>
    <dgm:cxn modelId="{16E3EBEC-48A2-42D1-A787-1C62EACFD2F6}" srcId="{414649E1-27C6-43BE-B3D0-D3832CB4D1F2}" destId="{927AED54-764C-40BB-9C99-75AE9825E9F4}" srcOrd="0" destOrd="0" parTransId="{6EBFB3A5-D1B3-4BD8-A4C1-AD0D17A6432F}" sibTransId="{F7973AC5-7586-40DA-88B6-06272783DDFD}"/>
    <dgm:cxn modelId="{086665BD-7206-4E55-ABA9-D95429A8EFF4}" type="presOf" srcId="{635D8D7D-51E7-4795-BBE9-9D6FB5C2C8CA}" destId="{68F0BA3B-DAC2-4F62-8169-E0C27013BE33}" srcOrd="0" destOrd="0" presId="urn:microsoft.com/office/officeart/2005/8/layout/chevron1"/>
    <dgm:cxn modelId="{9FF878CA-9B6F-4C2B-9B5B-1B94F8F4F05B}" srcId="{414649E1-27C6-43BE-B3D0-D3832CB4D1F2}" destId="{EE8B1BAC-A5BE-49EE-B2FA-CF24D55BBEE0}" srcOrd="3" destOrd="0" parTransId="{6961DEE2-CF96-436E-B4A0-4D1893DDFE77}" sibTransId="{46DE0D30-1D36-48C5-9B2D-880DBFC99114}"/>
    <dgm:cxn modelId="{C62EB263-1C50-49AF-8175-0A30E7E0B2EC}" type="presOf" srcId="{414649E1-27C6-43BE-B3D0-D3832CB4D1F2}" destId="{DBDB64F9-C2E6-4844-B63F-F3A338B16BF4}" srcOrd="0" destOrd="0" presId="urn:microsoft.com/office/officeart/2005/8/layout/chevron1"/>
    <dgm:cxn modelId="{B9D86D8F-B411-4231-9FB0-C32907A500F4}" type="presOf" srcId="{5CBBC311-FF5E-4F19-B083-F5C83B0F106B}" destId="{97BF16B0-CD08-45A3-ADD9-1D39D32F956A}" srcOrd="0" destOrd="0" presId="urn:microsoft.com/office/officeart/2005/8/layout/chevron1"/>
    <dgm:cxn modelId="{B916953D-A8A2-45DC-8C2E-393422E38336}" srcId="{414649E1-27C6-43BE-B3D0-D3832CB4D1F2}" destId="{5CBBC311-FF5E-4F19-B083-F5C83B0F106B}" srcOrd="2" destOrd="0" parTransId="{576EF747-6B03-4D9D-BF10-B580DCB9CC31}" sibTransId="{DB657A8E-EDA2-4921-B436-2CC5508BE32A}"/>
    <dgm:cxn modelId="{84D6A934-0060-4F13-AA60-3618E36613CE}" type="presParOf" srcId="{DBDB64F9-C2E6-4844-B63F-F3A338B16BF4}" destId="{1F6AB004-1EB9-437B-B37B-4A3D901F747E}" srcOrd="0" destOrd="0" presId="urn:microsoft.com/office/officeart/2005/8/layout/chevron1"/>
    <dgm:cxn modelId="{BD044BCF-8458-426C-A0E9-BDE9EF0AD25A}" type="presParOf" srcId="{DBDB64F9-C2E6-4844-B63F-F3A338B16BF4}" destId="{37893756-8904-4770-95C3-3C5FFB3B6EF7}" srcOrd="1" destOrd="0" presId="urn:microsoft.com/office/officeart/2005/8/layout/chevron1"/>
    <dgm:cxn modelId="{54055802-4D39-474C-9ED2-C0E5DF4370CA}" type="presParOf" srcId="{DBDB64F9-C2E6-4844-B63F-F3A338B16BF4}" destId="{68F0BA3B-DAC2-4F62-8169-E0C27013BE33}" srcOrd="2" destOrd="0" presId="urn:microsoft.com/office/officeart/2005/8/layout/chevron1"/>
    <dgm:cxn modelId="{580C5336-0D7E-411D-BCBD-684203D788EC}" type="presParOf" srcId="{DBDB64F9-C2E6-4844-B63F-F3A338B16BF4}" destId="{FEF40A17-49EC-4C1D-914A-FADFEF6A68B0}" srcOrd="3" destOrd="0" presId="urn:microsoft.com/office/officeart/2005/8/layout/chevron1"/>
    <dgm:cxn modelId="{D18477F1-3F0B-400A-B901-BFD7E740A414}" type="presParOf" srcId="{DBDB64F9-C2E6-4844-B63F-F3A338B16BF4}" destId="{97BF16B0-CD08-45A3-ADD9-1D39D32F956A}" srcOrd="4" destOrd="0" presId="urn:microsoft.com/office/officeart/2005/8/layout/chevron1"/>
    <dgm:cxn modelId="{5FAD4885-523F-43A1-B253-8FFD948EC362}" type="presParOf" srcId="{DBDB64F9-C2E6-4844-B63F-F3A338B16BF4}" destId="{985BE93F-963D-496A-93CC-3658EA0E75DE}" srcOrd="5" destOrd="0" presId="urn:microsoft.com/office/officeart/2005/8/layout/chevron1"/>
    <dgm:cxn modelId="{130CE2B3-F3AB-4645-9368-ED6C3434DD1B}" type="presParOf" srcId="{DBDB64F9-C2E6-4844-B63F-F3A338B16BF4}" destId="{236607D8-0BE6-47AC-80CA-A4F65EEC1CBD}"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6AB004-1EB9-437B-B37B-4A3D901F747E}">
      <dsp:nvSpPr>
        <dsp:cNvPr id="0" name=""/>
        <dsp:cNvSpPr/>
      </dsp:nvSpPr>
      <dsp:spPr>
        <a:xfrm>
          <a:off x="3605" y="456560"/>
          <a:ext cx="2098699" cy="83947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n-US" sz="1700" kern="1200" dirty="0" smtClean="0"/>
            <a:t>Ingests forage</a:t>
          </a:r>
          <a:endParaRPr lang="en-US" sz="1700" kern="1200" dirty="0"/>
        </a:p>
      </dsp:txBody>
      <dsp:txXfrm>
        <a:off x="423345" y="456560"/>
        <a:ext cx="1259220" cy="839479"/>
      </dsp:txXfrm>
    </dsp:sp>
    <dsp:sp modelId="{68F0BA3B-DAC2-4F62-8169-E0C27013BE33}">
      <dsp:nvSpPr>
        <dsp:cNvPr id="0" name=""/>
        <dsp:cNvSpPr/>
      </dsp:nvSpPr>
      <dsp:spPr>
        <a:xfrm>
          <a:off x="1892435" y="456560"/>
          <a:ext cx="2098699" cy="83947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n-US" sz="1700" kern="1200" dirty="0" smtClean="0"/>
            <a:t>Regurgitates semi-chewed forage (cud)</a:t>
          </a:r>
          <a:endParaRPr lang="en-US" sz="1700" kern="1200" dirty="0"/>
        </a:p>
      </dsp:txBody>
      <dsp:txXfrm>
        <a:off x="2312175" y="456560"/>
        <a:ext cx="1259220" cy="839479"/>
      </dsp:txXfrm>
    </dsp:sp>
    <dsp:sp modelId="{97BF16B0-CD08-45A3-ADD9-1D39D32F956A}">
      <dsp:nvSpPr>
        <dsp:cNvPr id="0" name=""/>
        <dsp:cNvSpPr/>
      </dsp:nvSpPr>
      <dsp:spPr>
        <a:xfrm>
          <a:off x="3781265" y="456560"/>
          <a:ext cx="2098699" cy="83947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n-US" sz="1700" kern="1200" dirty="0" smtClean="0"/>
            <a:t>Chews cud</a:t>
          </a:r>
          <a:endParaRPr lang="en-US" sz="1700" kern="1200" dirty="0"/>
        </a:p>
      </dsp:txBody>
      <dsp:txXfrm>
        <a:off x="4201005" y="456560"/>
        <a:ext cx="1259220" cy="839479"/>
      </dsp:txXfrm>
    </dsp:sp>
    <dsp:sp modelId="{236607D8-0BE6-47AC-80CA-A4F65EEC1CBD}">
      <dsp:nvSpPr>
        <dsp:cNvPr id="0" name=""/>
        <dsp:cNvSpPr/>
      </dsp:nvSpPr>
      <dsp:spPr>
        <a:xfrm>
          <a:off x="5670094" y="456560"/>
          <a:ext cx="2098699" cy="83947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n-US" sz="1700" kern="1200" dirty="0" smtClean="0"/>
            <a:t>Ingests cud</a:t>
          </a:r>
          <a:endParaRPr lang="en-US" sz="1700" kern="1200" dirty="0"/>
        </a:p>
      </dsp:txBody>
      <dsp:txXfrm>
        <a:off x="6089834" y="456560"/>
        <a:ext cx="1259220" cy="83947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1963"/>
          </a:xfrm>
          <a:prstGeom prst="rect">
            <a:avLst/>
          </a:prstGeom>
        </p:spPr>
        <p:txBody>
          <a:bodyPr vert="horz" lIns="91440" tIns="45720" rIns="91440" bIns="45720" rtlCol="0"/>
          <a:lstStyle>
            <a:lvl1pPr algn="r">
              <a:defRPr sz="1200"/>
            </a:lvl1pPr>
          </a:lstStyle>
          <a:p>
            <a:fld id="{3F163BAB-7924-4D37-A8ED-98403C2F6BC5}" type="datetimeFigureOut">
              <a:rPr lang="en-US" smtClean="0"/>
              <a:t>9/16/2015</a:t>
            </a:fld>
            <a:endParaRPr lang="en-US"/>
          </a:p>
        </p:txBody>
      </p:sp>
      <p:sp>
        <p:nvSpPr>
          <p:cNvPr id="4" name="Slide Image Placeholder 3"/>
          <p:cNvSpPr>
            <a:spLocks noGrp="1" noRot="1" noChangeAspect="1"/>
          </p:cNvSpPr>
          <p:nvPr>
            <p:ph type="sldImg" idx="2"/>
          </p:nvPr>
        </p:nvSpPr>
        <p:spPr>
          <a:xfrm>
            <a:off x="1198563" y="692150"/>
            <a:ext cx="4613275" cy="34591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381500"/>
            <a:ext cx="5607050" cy="41497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9825"/>
            <a:ext cx="3038475" cy="46196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759825"/>
            <a:ext cx="3038475" cy="461963"/>
          </a:xfrm>
          <a:prstGeom prst="rect">
            <a:avLst/>
          </a:prstGeom>
        </p:spPr>
        <p:txBody>
          <a:bodyPr vert="horz" lIns="91440" tIns="45720" rIns="91440" bIns="45720" rtlCol="0" anchor="b"/>
          <a:lstStyle>
            <a:lvl1pPr algn="r">
              <a:defRPr sz="1200"/>
            </a:lvl1pPr>
          </a:lstStyle>
          <a:p>
            <a:fld id="{E1868155-7B56-4F48-B1AB-C37582FA9FA9}" type="slidenum">
              <a:rPr lang="en-US" smtClean="0"/>
              <a:t>‹#›</a:t>
            </a:fld>
            <a:endParaRPr lang="en-US"/>
          </a:p>
        </p:txBody>
      </p:sp>
    </p:spTree>
    <p:extLst>
      <p:ext uri="{BB962C8B-B14F-4D97-AF65-F5344CB8AC3E}">
        <p14:creationId xmlns:p14="http://schemas.microsoft.com/office/powerpoint/2010/main" val="3220279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1371600" y="1143000"/>
            <a:ext cx="4114800" cy="3086100"/>
          </a:xfrm>
          <a:ln/>
        </p:spPr>
      </p:sp>
      <p:sp>
        <p:nvSpPr>
          <p:cNvPr id="88067" name="Notes Placeholder 2"/>
          <p:cNvSpPr>
            <a:spLocks noGrp="1"/>
          </p:cNvSpPr>
          <p:nvPr>
            <p:ph type="body" idx="1"/>
          </p:nvPr>
        </p:nvSpPr>
        <p:spPr>
          <a:noFill/>
        </p:spPr>
        <p:txBody>
          <a:bodyPr/>
          <a:lstStyle/>
          <a:p>
            <a:pPr eaLnBrk="1" hangingPunct="1">
              <a:spcBef>
                <a:spcPct val="0"/>
              </a:spcBef>
            </a:pPr>
            <a:r>
              <a:rPr lang="en-US" altLang="en-US" smtClean="0">
                <a:ea typeface="ＭＳ Ｐゴシック" pitchFamily="34" charset="-128"/>
              </a:rPr>
              <a:t>Welcome! This is a quick overview of the basic features of the cluster call software.</a:t>
            </a:r>
          </a:p>
        </p:txBody>
      </p:sp>
      <p:sp>
        <p:nvSpPr>
          <p:cNvPr id="88068"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fld id="{968F3B09-FE03-4D2A-B12C-576FD03AF775}" type="slidenum">
              <a:rPr lang="en-US" altLang="en-US">
                <a:solidFill>
                  <a:srgbClr val="000000"/>
                </a:solidFill>
              </a:rPr>
              <a:pPr eaLnBrk="1" hangingPunct="1"/>
              <a:t>3</a:t>
            </a:fld>
            <a:endParaRPr lang="en-US" altLang="en-US">
              <a:solidFill>
                <a:srgbClr val="000000"/>
              </a:solidFill>
            </a:endParaRPr>
          </a:p>
        </p:txBody>
      </p:sp>
    </p:spTree>
    <p:extLst>
      <p:ext uri="{BB962C8B-B14F-4D97-AF65-F5344CB8AC3E}">
        <p14:creationId xmlns:p14="http://schemas.microsoft.com/office/powerpoint/2010/main" val="2672017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9AF8B09-419F-46C8-ABA2-5EF473D62C9D}" type="slidenum">
              <a:rPr lang="en-US" smtClean="0"/>
              <a:pPr>
                <a:defRPr/>
              </a:pPr>
              <a:t>20</a:t>
            </a:fld>
            <a:endParaRPr lang="en-US" dirty="0"/>
          </a:p>
        </p:txBody>
      </p:sp>
    </p:spTree>
    <p:extLst>
      <p:ext uri="{BB962C8B-B14F-4D97-AF65-F5344CB8AC3E}">
        <p14:creationId xmlns:p14="http://schemas.microsoft.com/office/powerpoint/2010/main" val="2535567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9AF8B09-419F-46C8-ABA2-5EF473D62C9D}" type="slidenum">
              <a:rPr lang="en-US" smtClean="0"/>
              <a:pPr>
                <a:defRPr/>
              </a:pPr>
              <a:t>21</a:t>
            </a:fld>
            <a:endParaRPr lang="en-US" dirty="0"/>
          </a:p>
        </p:txBody>
      </p:sp>
    </p:spTree>
    <p:extLst>
      <p:ext uri="{BB962C8B-B14F-4D97-AF65-F5344CB8AC3E}">
        <p14:creationId xmlns:p14="http://schemas.microsoft.com/office/powerpoint/2010/main" val="135516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9AF8B09-419F-46C8-ABA2-5EF473D62C9D}" type="slidenum">
              <a:rPr lang="en-US" smtClean="0"/>
              <a:pPr>
                <a:defRPr/>
              </a:pPr>
              <a:t>22</a:t>
            </a:fld>
            <a:endParaRPr lang="en-US" dirty="0"/>
          </a:p>
        </p:txBody>
      </p:sp>
    </p:spTree>
    <p:extLst>
      <p:ext uri="{BB962C8B-B14F-4D97-AF65-F5344CB8AC3E}">
        <p14:creationId xmlns:p14="http://schemas.microsoft.com/office/powerpoint/2010/main" val="873758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5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446ED0-1382-4D6D-AEE0-44ED22CAD127}" type="slidenum">
              <a:rPr lang="en-US" smtClean="0">
                <a:latin typeface="Arial" pitchFamily="34" charset="0"/>
              </a:rPr>
              <a:pPr/>
              <a:t>24</a:t>
            </a:fld>
            <a:endParaRPr lang="en-US" dirty="0" smtClean="0">
              <a:latin typeface="Arial" pitchFamily="34" charset="0"/>
            </a:endParaRPr>
          </a:p>
        </p:txBody>
      </p:sp>
    </p:spTree>
    <p:extLst>
      <p:ext uri="{BB962C8B-B14F-4D97-AF65-F5344CB8AC3E}">
        <p14:creationId xmlns:p14="http://schemas.microsoft.com/office/powerpoint/2010/main" val="1495523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012E01-95D6-4229-8878-D7BBF98C754B}" type="slidenum">
              <a:rPr lang="en-US" smtClean="0"/>
              <a:pPr/>
              <a:t>25</a:t>
            </a:fld>
            <a:endParaRPr lang="en-US"/>
          </a:p>
        </p:txBody>
      </p:sp>
    </p:spTree>
    <p:extLst>
      <p:ext uri="{BB962C8B-B14F-4D97-AF65-F5344CB8AC3E}">
        <p14:creationId xmlns:p14="http://schemas.microsoft.com/office/powerpoint/2010/main" val="564928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Pasture line is based on relative forage availability not quality per se</a:t>
            </a:r>
          </a:p>
          <a:p>
            <a:r>
              <a:rPr lang="en-US" dirty="0" smtClean="0"/>
              <a:t>CP and NE requirements roughly follow same pattern as TDN</a:t>
            </a:r>
          </a:p>
        </p:txBody>
      </p:sp>
      <p:sp>
        <p:nvSpPr>
          <p:cNvPr id="47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FB7B981-A2DE-4B1C-AF66-CF3225619E7C}" type="slidenum">
              <a:rPr lang="en-US" smtClean="0"/>
              <a:pPr/>
              <a:t>26</a:t>
            </a:fld>
            <a:endParaRPr lang="en-US" dirty="0" smtClean="0"/>
          </a:p>
        </p:txBody>
      </p:sp>
    </p:spTree>
    <p:extLst>
      <p:ext uri="{BB962C8B-B14F-4D97-AF65-F5344CB8AC3E}">
        <p14:creationId xmlns:p14="http://schemas.microsoft.com/office/powerpoint/2010/main" val="3223052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9AF8B09-419F-46C8-ABA2-5EF473D62C9D}" type="slidenum">
              <a:rPr lang="en-US" smtClean="0"/>
              <a:pPr>
                <a:defRPr/>
              </a:pPr>
              <a:t>27</a:t>
            </a:fld>
            <a:endParaRPr lang="en-US" dirty="0"/>
          </a:p>
        </p:txBody>
      </p:sp>
    </p:spTree>
    <p:extLst>
      <p:ext uri="{BB962C8B-B14F-4D97-AF65-F5344CB8AC3E}">
        <p14:creationId xmlns:p14="http://schemas.microsoft.com/office/powerpoint/2010/main" val="3425141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3567FCA-9D04-4C53-8FDC-7FAB3636C3F1}" type="slidenum">
              <a:rPr lang="en-US" smtClean="0"/>
              <a:pPr/>
              <a:t>28</a:t>
            </a:fld>
            <a:endParaRPr lang="en-US" smtClean="0"/>
          </a:p>
        </p:txBody>
      </p:sp>
    </p:spTree>
    <p:extLst>
      <p:ext uri="{BB962C8B-B14F-4D97-AF65-F5344CB8AC3E}">
        <p14:creationId xmlns:p14="http://schemas.microsoft.com/office/powerpoint/2010/main" val="939307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012E01-95D6-4229-8878-D7BBF98C754B}" type="slidenum">
              <a:rPr lang="en-US" smtClean="0"/>
              <a:pPr/>
              <a:t>29</a:t>
            </a:fld>
            <a:endParaRPr lang="en-US"/>
          </a:p>
        </p:txBody>
      </p:sp>
    </p:spTree>
    <p:extLst>
      <p:ext uri="{BB962C8B-B14F-4D97-AF65-F5344CB8AC3E}">
        <p14:creationId xmlns:p14="http://schemas.microsoft.com/office/powerpoint/2010/main" val="3891456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5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591431-C915-471E-8CF6-9BFBF33E45B6}" type="slidenum">
              <a:rPr lang="en-US" smtClean="0"/>
              <a:pPr/>
              <a:t>30</a:t>
            </a:fld>
            <a:endParaRPr lang="en-US" smtClean="0"/>
          </a:p>
        </p:txBody>
      </p:sp>
    </p:spTree>
    <p:extLst>
      <p:ext uri="{BB962C8B-B14F-4D97-AF65-F5344CB8AC3E}">
        <p14:creationId xmlns:p14="http://schemas.microsoft.com/office/powerpoint/2010/main" val="1959098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371600" y="1143000"/>
            <a:ext cx="4114800" cy="3086100"/>
          </a:xfrm>
          <a:ln/>
        </p:spPr>
      </p:sp>
      <p:sp>
        <p:nvSpPr>
          <p:cNvPr id="89091" name="Notes Placeholder 2"/>
          <p:cNvSpPr>
            <a:spLocks noGrp="1"/>
          </p:cNvSpPr>
          <p:nvPr>
            <p:ph type="body" idx="1"/>
          </p:nvPr>
        </p:nvSpPr>
        <p:spPr>
          <a:noFill/>
        </p:spPr>
        <p:txBody>
          <a:bodyPr/>
          <a:lstStyle/>
          <a:p>
            <a:pPr eaLnBrk="1" hangingPunct="1">
              <a:spcBef>
                <a:spcPct val="0"/>
              </a:spcBef>
            </a:pPr>
            <a:r>
              <a:rPr lang="en-US" altLang="en-US" smtClean="0">
                <a:ea typeface="ＭＳ Ｐゴシック" pitchFamily="34" charset="-128"/>
              </a:rPr>
              <a:t>Your screen should look something like this.</a:t>
            </a:r>
          </a:p>
        </p:txBody>
      </p:sp>
      <p:sp>
        <p:nvSpPr>
          <p:cNvPr id="89092"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fld id="{18F9183E-A7CF-4D75-B6D5-3708A27D02D3}" type="slidenum">
              <a:rPr lang="en-US" altLang="en-US">
                <a:solidFill>
                  <a:srgbClr val="000000"/>
                </a:solidFill>
              </a:rPr>
              <a:pPr eaLnBrk="1" hangingPunct="1"/>
              <a:t>4</a:t>
            </a:fld>
            <a:endParaRPr lang="en-US" altLang="en-US">
              <a:solidFill>
                <a:srgbClr val="000000"/>
              </a:solidFill>
            </a:endParaRPr>
          </a:p>
        </p:txBody>
      </p:sp>
    </p:spTree>
    <p:extLst>
      <p:ext uri="{BB962C8B-B14F-4D97-AF65-F5344CB8AC3E}">
        <p14:creationId xmlns:p14="http://schemas.microsoft.com/office/powerpoint/2010/main" val="4048357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163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F90FCE4-D4A1-4ABA-B754-CC1C82D518CA}" type="slidenum">
              <a:rPr lang="en-US" altLang="en-US">
                <a:solidFill>
                  <a:schemeClr val="tx2"/>
                </a:solidFill>
                <a:cs typeface="Arial" panose="020B0604020202020204" pitchFamily="34" charset="0"/>
              </a:rPr>
              <a:pPr>
                <a:spcBef>
                  <a:spcPct val="0"/>
                </a:spcBef>
              </a:pPr>
              <a:t>41</a:t>
            </a:fld>
            <a:endParaRPr lang="en-US" altLang="en-US">
              <a:solidFill>
                <a:schemeClr val="tx2"/>
              </a:solidFill>
              <a:cs typeface="Arial" panose="020B0604020202020204" pitchFamily="34" charset="0"/>
            </a:endParaRPr>
          </a:p>
        </p:txBody>
      </p:sp>
    </p:spTree>
    <p:extLst>
      <p:ext uri="{BB962C8B-B14F-4D97-AF65-F5344CB8AC3E}">
        <p14:creationId xmlns:p14="http://schemas.microsoft.com/office/powerpoint/2010/main" val="1737981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371600" y="1143000"/>
            <a:ext cx="4114800" cy="3086100"/>
          </a:xfrm>
          <a:ln/>
        </p:spPr>
      </p:sp>
      <p:sp>
        <p:nvSpPr>
          <p:cNvPr id="90115" name="Notes Placeholder 2"/>
          <p:cNvSpPr>
            <a:spLocks noGrp="1"/>
          </p:cNvSpPr>
          <p:nvPr>
            <p:ph type="body" idx="1"/>
          </p:nvPr>
        </p:nvSpPr>
        <p:spPr>
          <a:noFill/>
        </p:spPr>
        <p:txBody>
          <a:bodyPr/>
          <a:lstStyle/>
          <a:p>
            <a:pPr eaLnBrk="1" hangingPunct="1">
              <a:spcBef>
                <a:spcPct val="0"/>
              </a:spcBef>
            </a:pPr>
            <a:r>
              <a:rPr lang="en-US" altLang="en-US" smtClean="0"/>
              <a:t>You’ll want access to your control panel during the presentation, so if it is minimized, click the double arrow button.</a:t>
            </a:r>
          </a:p>
        </p:txBody>
      </p:sp>
      <p:sp>
        <p:nvSpPr>
          <p:cNvPr id="90116" name="Slide Number Placeholder 3"/>
          <p:cNvSpPr>
            <a:spLocks noGrp="1"/>
          </p:cNvSpPr>
          <p:nvPr>
            <p:ph type="sldNum" sz="quarter" idx="5"/>
          </p:nvPr>
        </p:nvSpPr>
        <p:spPr>
          <a:noFill/>
        </p:spPr>
        <p:txBody>
          <a:bodyPr/>
          <a:lstStyle>
            <a:lvl1pPr defTabSz="965457" eaLnBrk="0" hangingPunct="0">
              <a:defRPr>
                <a:solidFill>
                  <a:schemeClr val="tx1"/>
                </a:solidFill>
                <a:latin typeface="Arial" charset="0"/>
              </a:defRPr>
            </a:lvl1pPr>
            <a:lvl2pPr marL="763233" indent="-293551" defTabSz="965457" eaLnBrk="0" hangingPunct="0">
              <a:defRPr>
                <a:solidFill>
                  <a:schemeClr val="tx1"/>
                </a:solidFill>
                <a:latin typeface="Arial" charset="0"/>
              </a:defRPr>
            </a:lvl2pPr>
            <a:lvl3pPr marL="1174204" indent="-234841" defTabSz="965457" eaLnBrk="0" hangingPunct="0">
              <a:defRPr>
                <a:solidFill>
                  <a:schemeClr val="tx1"/>
                </a:solidFill>
                <a:latin typeface="Arial" charset="0"/>
              </a:defRPr>
            </a:lvl3pPr>
            <a:lvl4pPr marL="1643885" indent="-234841" defTabSz="965457" eaLnBrk="0" hangingPunct="0">
              <a:defRPr>
                <a:solidFill>
                  <a:schemeClr val="tx1"/>
                </a:solidFill>
                <a:latin typeface="Arial" charset="0"/>
              </a:defRPr>
            </a:lvl4pPr>
            <a:lvl5pPr marL="2113567" indent="-234841" defTabSz="965457" eaLnBrk="0" hangingPunct="0">
              <a:defRPr>
                <a:solidFill>
                  <a:schemeClr val="tx1"/>
                </a:solidFill>
                <a:latin typeface="Arial" charset="0"/>
              </a:defRPr>
            </a:lvl5pPr>
            <a:lvl6pPr marL="2583249" indent="-234841" defTabSz="965457" eaLnBrk="0" fontAlgn="base" hangingPunct="0">
              <a:spcBef>
                <a:spcPct val="0"/>
              </a:spcBef>
              <a:spcAft>
                <a:spcPct val="0"/>
              </a:spcAft>
              <a:defRPr>
                <a:solidFill>
                  <a:schemeClr val="tx1"/>
                </a:solidFill>
                <a:latin typeface="Arial" charset="0"/>
              </a:defRPr>
            </a:lvl6pPr>
            <a:lvl7pPr marL="3052930" indent="-234841" defTabSz="965457" eaLnBrk="0" fontAlgn="base" hangingPunct="0">
              <a:spcBef>
                <a:spcPct val="0"/>
              </a:spcBef>
              <a:spcAft>
                <a:spcPct val="0"/>
              </a:spcAft>
              <a:defRPr>
                <a:solidFill>
                  <a:schemeClr val="tx1"/>
                </a:solidFill>
                <a:latin typeface="Arial" charset="0"/>
              </a:defRPr>
            </a:lvl7pPr>
            <a:lvl8pPr marL="3522612" indent="-234841" defTabSz="965457" eaLnBrk="0" fontAlgn="base" hangingPunct="0">
              <a:spcBef>
                <a:spcPct val="0"/>
              </a:spcBef>
              <a:spcAft>
                <a:spcPct val="0"/>
              </a:spcAft>
              <a:defRPr>
                <a:solidFill>
                  <a:schemeClr val="tx1"/>
                </a:solidFill>
                <a:latin typeface="Arial" charset="0"/>
              </a:defRPr>
            </a:lvl8pPr>
            <a:lvl9pPr marL="3992293" indent="-234841" defTabSz="965457" eaLnBrk="0" fontAlgn="base" hangingPunct="0">
              <a:spcBef>
                <a:spcPct val="0"/>
              </a:spcBef>
              <a:spcAft>
                <a:spcPct val="0"/>
              </a:spcAft>
              <a:defRPr>
                <a:solidFill>
                  <a:schemeClr val="tx1"/>
                </a:solidFill>
                <a:latin typeface="Arial" charset="0"/>
              </a:defRPr>
            </a:lvl9pPr>
          </a:lstStyle>
          <a:p>
            <a:pPr eaLnBrk="1" hangingPunct="1"/>
            <a:fld id="{737EB250-6E99-4A10-A2B1-33D95CE218A9}" type="slidenum">
              <a:rPr lang="en-US" altLang="en-US">
                <a:solidFill>
                  <a:srgbClr val="000000"/>
                </a:solidFill>
              </a:rPr>
              <a:pPr eaLnBrk="1" hangingPunct="1"/>
              <a:t>5</a:t>
            </a:fld>
            <a:endParaRPr lang="en-US" altLang="en-US">
              <a:solidFill>
                <a:srgbClr val="000000"/>
              </a:solidFill>
            </a:endParaRPr>
          </a:p>
        </p:txBody>
      </p:sp>
      <p:sp>
        <p:nvSpPr>
          <p:cNvPr id="90117" name="Date Placeholder 4"/>
          <p:cNvSpPr>
            <a:spLocks noGrp="1"/>
          </p:cNvSpPr>
          <p:nvPr>
            <p:ph type="dt" sz="quarter" idx="1"/>
          </p:nvPr>
        </p:nvSpPr>
        <p:spPr>
          <a:noFill/>
        </p:spPr>
        <p:txBody>
          <a:bodyPr/>
          <a:lstStyle>
            <a:lvl1pPr defTabSz="965457" eaLnBrk="0" hangingPunct="0">
              <a:defRPr>
                <a:solidFill>
                  <a:schemeClr val="tx1"/>
                </a:solidFill>
                <a:latin typeface="Arial" charset="0"/>
              </a:defRPr>
            </a:lvl1pPr>
            <a:lvl2pPr marL="763233" indent="-293551" defTabSz="965457" eaLnBrk="0" hangingPunct="0">
              <a:defRPr>
                <a:solidFill>
                  <a:schemeClr val="tx1"/>
                </a:solidFill>
                <a:latin typeface="Arial" charset="0"/>
              </a:defRPr>
            </a:lvl2pPr>
            <a:lvl3pPr marL="1174204" indent="-234841" defTabSz="965457" eaLnBrk="0" hangingPunct="0">
              <a:defRPr>
                <a:solidFill>
                  <a:schemeClr val="tx1"/>
                </a:solidFill>
                <a:latin typeface="Arial" charset="0"/>
              </a:defRPr>
            </a:lvl3pPr>
            <a:lvl4pPr marL="1643885" indent="-234841" defTabSz="965457" eaLnBrk="0" hangingPunct="0">
              <a:defRPr>
                <a:solidFill>
                  <a:schemeClr val="tx1"/>
                </a:solidFill>
                <a:latin typeface="Arial" charset="0"/>
              </a:defRPr>
            </a:lvl4pPr>
            <a:lvl5pPr marL="2113567" indent="-234841" defTabSz="965457" eaLnBrk="0" hangingPunct="0">
              <a:defRPr>
                <a:solidFill>
                  <a:schemeClr val="tx1"/>
                </a:solidFill>
                <a:latin typeface="Arial" charset="0"/>
              </a:defRPr>
            </a:lvl5pPr>
            <a:lvl6pPr marL="2583249" indent="-234841" defTabSz="965457" eaLnBrk="0" fontAlgn="base" hangingPunct="0">
              <a:spcBef>
                <a:spcPct val="0"/>
              </a:spcBef>
              <a:spcAft>
                <a:spcPct val="0"/>
              </a:spcAft>
              <a:defRPr>
                <a:solidFill>
                  <a:schemeClr val="tx1"/>
                </a:solidFill>
                <a:latin typeface="Arial" charset="0"/>
              </a:defRPr>
            </a:lvl6pPr>
            <a:lvl7pPr marL="3052930" indent="-234841" defTabSz="965457" eaLnBrk="0" fontAlgn="base" hangingPunct="0">
              <a:spcBef>
                <a:spcPct val="0"/>
              </a:spcBef>
              <a:spcAft>
                <a:spcPct val="0"/>
              </a:spcAft>
              <a:defRPr>
                <a:solidFill>
                  <a:schemeClr val="tx1"/>
                </a:solidFill>
                <a:latin typeface="Arial" charset="0"/>
              </a:defRPr>
            </a:lvl7pPr>
            <a:lvl8pPr marL="3522612" indent="-234841" defTabSz="965457" eaLnBrk="0" fontAlgn="base" hangingPunct="0">
              <a:spcBef>
                <a:spcPct val="0"/>
              </a:spcBef>
              <a:spcAft>
                <a:spcPct val="0"/>
              </a:spcAft>
              <a:defRPr>
                <a:solidFill>
                  <a:schemeClr val="tx1"/>
                </a:solidFill>
                <a:latin typeface="Arial" charset="0"/>
              </a:defRPr>
            </a:lvl8pPr>
            <a:lvl9pPr marL="3992293" indent="-234841" defTabSz="965457" eaLnBrk="0" fontAlgn="base" hangingPunct="0">
              <a:spcBef>
                <a:spcPct val="0"/>
              </a:spcBef>
              <a:spcAft>
                <a:spcPct val="0"/>
              </a:spcAft>
              <a:defRPr>
                <a:solidFill>
                  <a:schemeClr val="tx1"/>
                </a:solidFill>
                <a:latin typeface="Arial" charset="0"/>
              </a:defRPr>
            </a:lvl9pPr>
          </a:lstStyle>
          <a:p>
            <a:pPr eaLnBrk="1" hangingPunct="1"/>
            <a:fld id="{01932B40-D47D-4EA5-8826-8D6F4AC0A79C}" type="datetime1">
              <a:rPr lang="en-US" altLang="en-US">
                <a:solidFill>
                  <a:srgbClr val="000000"/>
                </a:solidFill>
              </a:rPr>
              <a:pPr eaLnBrk="1" hangingPunct="1"/>
              <a:t>9/16/2015</a:t>
            </a:fld>
            <a:endParaRPr lang="en-US" altLang="en-US">
              <a:solidFill>
                <a:srgbClr val="000000"/>
              </a:solidFill>
            </a:endParaRPr>
          </a:p>
        </p:txBody>
      </p:sp>
      <p:sp>
        <p:nvSpPr>
          <p:cNvPr id="90118" name="Header Placeholder 5"/>
          <p:cNvSpPr>
            <a:spLocks noGrp="1"/>
          </p:cNvSpPr>
          <p:nvPr>
            <p:ph type="hdr" sz="quarter"/>
          </p:nvPr>
        </p:nvSpPr>
        <p:spPr>
          <a:noFill/>
        </p:spPr>
        <p:txBody>
          <a:bodyPr/>
          <a:lstStyle>
            <a:lvl1pPr defTabSz="965457" eaLnBrk="0" hangingPunct="0">
              <a:defRPr>
                <a:solidFill>
                  <a:schemeClr val="tx1"/>
                </a:solidFill>
                <a:latin typeface="Arial" charset="0"/>
              </a:defRPr>
            </a:lvl1pPr>
            <a:lvl2pPr marL="763233" indent="-293551" defTabSz="965457" eaLnBrk="0" hangingPunct="0">
              <a:defRPr>
                <a:solidFill>
                  <a:schemeClr val="tx1"/>
                </a:solidFill>
                <a:latin typeface="Arial" charset="0"/>
              </a:defRPr>
            </a:lvl2pPr>
            <a:lvl3pPr marL="1174204" indent="-234841" defTabSz="965457" eaLnBrk="0" hangingPunct="0">
              <a:defRPr>
                <a:solidFill>
                  <a:schemeClr val="tx1"/>
                </a:solidFill>
                <a:latin typeface="Arial" charset="0"/>
              </a:defRPr>
            </a:lvl3pPr>
            <a:lvl4pPr marL="1643885" indent="-234841" defTabSz="965457" eaLnBrk="0" hangingPunct="0">
              <a:defRPr>
                <a:solidFill>
                  <a:schemeClr val="tx1"/>
                </a:solidFill>
                <a:latin typeface="Arial" charset="0"/>
              </a:defRPr>
            </a:lvl4pPr>
            <a:lvl5pPr marL="2113567" indent="-234841" defTabSz="965457" eaLnBrk="0" hangingPunct="0">
              <a:defRPr>
                <a:solidFill>
                  <a:schemeClr val="tx1"/>
                </a:solidFill>
                <a:latin typeface="Arial" charset="0"/>
              </a:defRPr>
            </a:lvl5pPr>
            <a:lvl6pPr marL="2583249" indent="-234841" defTabSz="965457" eaLnBrk="0" fontAlgn="base" hangingPunct="0">
              <a:spcBef>
                <a:spcPct val="0"/>
              </a:spcBef>
              <a:spcAft>
                <a:spcPct val="0"/>
              </a:spcAft>
              <a:defRPr>
                <a:solidFill>
                  <a:schemeClr val="tx1"/>
                </a:solidFill>
                <a:latin typeface="Arial" charset="0"/>
              </a:defRPr>
            </a:lvl6pPr>
            <a:lvl7pPr marL="3052930" indent="-234841" defTabSz="965457" eaLnBrk="0" fontAlgn="base" hangingPunct="0">
              <a:spcBef>
                <a:spcPct val="0"/>
              </a:spcBef>
              <a:spcAft>
                <a:spcPct val="0"/>
              </a:spcAft>
              <a:defRPr>
                <a:solidFill>
                  <a:schemeClr val="tx1"/>
                </a:solidFill>
                <a:latin typeface="Arial" charset="0"/>
              </a:defRPr>
            </a:lvl7pPr>
            <a:lvl8pPr marL="3522612" indent="-234841" defTabSz="965457" eaLnBrk="0" fontAlgn="base" hangingPunct="0">
              <a:spcBef>
                <a:spcPct val="0"/>
              </a:spcBef>
              <a:spcAft>
                <a:spcPct val="0"/>
              </a:spcAft>
              <a:defRPr>
                <a:solidFill>
                  <a:schemeClr val="tx1"/>
                </a:solidFill>
                <a:latin typeface="Arial" charset="0"/>
              </a:defRPr>
            </a:lvl8pPr>
            <a:lvl9pPr marL="3992293" indent="-234841" defTabSz="965457"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NGFN Webinar - Retail Models of Success</a:t>
            </a:r>
          </a:p>
        </p:txBody>
      </p:sp>
    </p:spTree>
    <p:extLst>
      <p:ext uri="{BB962C8B-B14F-4D97-AF65-F5344CB8AC3E}">
        <p14:creationId xmlns:p14="http://schemas.microsoft.com/office/powerpoint/2010/main" val="3649703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xfrm>
            <a:off x="1371600" y="1143000"/>
            <a:ext cx="4114800" cy="3086100"/>
          </a:xfrm>
          <a:ln/>
        </p:spPr>
      </p:sp>
      <p:sp>
        <p:nvSpPr>
          <p:cNvPr id="91139" name="Notes Placeholder 2"/>
          <p:cNvSpPr>
            <a:spLocks noGrp="1"/>
          </p:cNvSpPr>
          <p:nvPr>
            <p:ph type="body" idx="1"/>
          </p:nvPr>
        </p:nvSpPr>
        <p:spPr>
          <a:noFill/>
        </p:spPr>
        <p:txBody>
          <a:bodyPr/>
          <a:lstStyle/>
          <a:p>
            <a:r>
              <a:rPr lang="en-US" altLang="en-US" smtClean="0">
                <a:latin typeface="Calibri" pitchFamily="34" charset="0"/>
              </a:rPr>
              <a:t>To keep the control panel visible, go to the View menu …</a:t>
            </a:r>
          </a:p>
        </p:txBody>
      </p:sp>
      <p:sp>
        <p:nvSpPr>
          <p:cNvPr id="91140" name="Slide Number Placeholder 3"/>
          <p:cNvSpPr>
            <a:spLocks noGrp="1"/>
          </p:cNvSpPr>
          <p:nvPr>
            <p:ph type="sldNum" sz="quarter" idx="5"/>
          </p:nvPr>
        </p:nvSpPr>
        <p:spPr>
          <a:noFill/>
        </p:spPr>
        <p:txBody>
          <a:bodyPr/>
          <a:lstStyle>
            <a:lvl1pPr defTabSz="965457" eaLnBrk="0" hangingPunct="0">
              <a:defRPr>
                <a:solidFill>
                  <a:schemeClr val="tx1"/>
                </a:solidFill>
                <a:latin typeface="Arial" charset="0"/>
              </a:defRPr>
            </a:lvl1pPr>
            <a:lvl2pPr marL="763233" indent="-293551" defTabSz="965457" eaLnBrk="0" hangingPunct="0">
              <a:defRPr>
                <a:solidFill>
                  <a:schemeClr val="tx1"/>
                </a:solidFill>
                <a:latin typeface="Arial" charset="0"/>
              </a:defRPr>
            </a:lvl2pPr>
            <a:lvl3pPr marL="1174204" indent="-234841" defTabSz="965457" eaLnBrk="0" hangingPunct="0">
              <a:defRPr>
                <a:solidFill>
                  <a:schemeClr val="tx1"/>
                </a:solidFill>
                <a:latin typeface="Arial" charset="0"/>
              </a:defRPr>
            </a:lvl3pPr>
            <a:lvl4pPr marL="1643885" indent="-234841" defTabSz="965457" eaLnBrk="0" hangingPunct="0">
              <a:defRPr>
                <a:solidFill>
                  <a:schemeClr val="tx1"/>
                </a:solidFill>
                <a:latin typeface="Arial" charset="0"/>
              </a:defRPr>
            </a:lvl4pPr>
            <a:lvl5pPr marL="2113567" indent="-234841" defTabSz="965457" eaLnBrk="0" hangingPunct="0">
              <a:defRPr>
                <a:solidFill>
                  <a:schemeClr val="tx1"/>
                </a:solidFill>
                <a:latin typeface="Arial" charset="0"/>
              </a:defRPr>
            </a:lvl5pPr>
            <a:lvl6pPr marL="2583249" indent="-234841" defTabSz="965457" eaLnBrk="0" fontAlgn="base" hangingPunct="0">
              <a:spcBef>
                <a:spcPct val="0"/>
              </a:spcBef>
              <a:spcAft>
                <a:spcPct val="0"/>
              </a:spcAft>
              <a:defRPr>
                <a:solidFill>
                  <a:schemeClr val="tx1"/>
                </a:solidFill>
                <a:latin typeface="Arial" charset="0"/>
              </a:defRPr>
            </a:lvl6pPr>
            <a:lvl7pPr marL="3052930" indent="-234841" defTabSz="965457" eaLnBrk="0" fontAlgn="base" hangingPunct="0">
              <a:spcBef>
                <a:spcPct val="0"/>
              </a:spcBef>
              <a:spcAft>
                <a:spcPct val="0"/>
              </a:spcAft>
              <a:defRPr>
                <a:solidFill>
                  <a:schemeClr val="tx1"/>
                </a:solidFill>
                <a:latin typeface="Arial" charset="0"/>
              </a:defRPr>
            </a:lvl7pPr>
            <a:lvl8pPr marL="3522612" indent="-234841" defTabSz="965457" eaLnBrk="0" fontAlgn="base" hangingPunct="0">
              <a:spcBef>
                <a:spcPct val="0"/>
              </a:spcBef>
              <a:spcAft>
                <a:spcPct val="0"/>
              </a:spcAft>
              <a:defRPr>
                <a:solidFill>
                  <a:schemeClr val="tx1"/>
                </a:solidFill>
                <a:latin typeface="Arial" charset="0"/>
              </a:defRPr>
            </a:lvl8pPr>
            <a:lvl9pPr marL="3992293" indent="-234841" defTabSz="965457" eaLnBrk="0" fontAlgn="base" hangingPunct="0">
              <a:spcBef>
                <a:spcPct val="0"/>
              </a:spcBef>
              <a:spcAft>
                <a:spcPct val="0"/>
              </a:spcAft>
              <a:defRPr>
                <a:solidFill>
                  <a:schemeClr val="tx1"/>
                </a:solidFill>
                <a:latin typeface="Arial" charset="0"/>
              </a:defRPr>
            </a:lvl9pPr>
          </a:lstStyle>
          <a:p>
            <a:pPr eaLnBrk="1" hangingPunct="1"/>
            <a:fld id="{3C1046E5-27E3-4F75-9A2E-5153E8816DBA}" type="slidenum">
              <a:rPr lang="en-US" altLang="en-US">
                <a:solidFill>
                  <a:srgbClr val="000000"/>
                </a:solidFill>
              </a:rPr>
              <a:pPr eaLnBrk="1" hangingPunct="1"/>
              <a:t>6</a:t>
            </a:fld>
            <a:endParaRPr lang="en-US" altLang="en-US">
              <a:solidFill>
                <a:srgbClr val="000000"/>
              </a:solidFill>
            </a:endParaRPr>
          </a:p>
        </p:txBody>
      </p:sp>
      <p:sp>
        <p:nvSpPr>
          <p:cNvPr id="91141" name="Date Placeholder 4"/>
          <p:cNvSpPr>
            <a:spLocks noGrp="1"/>
          </p:cNvSpPr>
          <p:nvPr>
            <p:ph type="dt" sz="quarter" idx="1"/>
          </p:nvPr>
        </p:nvSpPr>
        <p:spPr>
          <a:noFill/>
        </p:spPr>
        <p:txBody>
          <a:bodyPr/>
          <a:lstStyle>
            <a:lvl1pPr defTabSz="965457" eaLnBrk="0" hangingPunct="0">
              <a:defRPr>
                <a:solidFill>
                  <a:schemeClr val="tx1"/>
                </a:solidFill>
                <a:latin typeface="Arial" charset="0"/>
              </a:defRPr>
            </a:lvl1pPr>
            <a:lvl2pPr marL="763233" indent="-293551" defTabSz="965457" eaLnBrk="0" hangingPunct="0">
              <a:defRPr>
                <a:solidFill>
                  <a:schemeClr val="tx1"/>
                </a:solidFill>
                <a:latin typeface="Arial" charset="0"/>
              </a:defRPr>
            </a:lvl2pPr>
            <a:lvl3pPr marL="1174204" indent="-234841" defTabSz="965457" eaLnBrk="0" hangingPunct="0">
              <a:defRPr>
                <a:solidFill>
                  <a:schemeClr val="tx1"/>
                </a:solidFill>
                <a:latin typeface="Arial" charset="0"/>
              </a:defRPr>
            </a:lvl3pPr>
            <a:lvl4pPr marL="1643885" indent="-234841" defTabSz="965457" eaLnBrk="0" hangingPunct="0">
              <a:defRPr>
                <a:solidFill>
                  <a:schemeClr val="tx1"/>
                </a:solidFill>
                <a:latin typeface="Arial" charset="0"/>
              </a:defRPr>
            </a:lvl4pPr>
            <a:lvl5pPr marL="2113567" indent="-234841" defTabSz="965457" eaLnBrk="0" hangingPunct="0">
              <a:defRPr>
                <a:solidFill>
                  <a:schemeClr val="tx1"/>
                </a:solidFill>
                <a:latin typeface="Arial" charset="0"/>
              </a:defRPr>
            </a:lvl5pPr>
            <a:lvl6pPr marL="2583249" indent="-234841" defTabSz="965457" eaLnBrk="0" fontAlgn="base" hangingPunct="0">
              <a:spcBef>
                <a:spcPct val="0"/>
              </a:spcBef>
              <a:spcAft>
                <a:spcPct val="0"/>
              </a:spcAft>
              <a:defRPr>
                <a:solidFill>
                  <a:schemeClr val="tx1"/>
                </a:solidFill>
                <a:latin typeface="Arial" charset="0"/>
              </a:defRPr>
            </a:lvl6pPr>
            <a:lvl7pPr marL="3052930" indent="-234841" defTabSz="965457" eaLnBrk="0" fontAlgn="base" hangingPunct="0">
              <a:spcBef>
                <a:spcPct val="0"/>
              </a:spcBef>
              <a:spcAft>
                <a:spcPct val="0"/>
              </a:spcAft>
              <a:defRPr>
                <a:solidFill>
                  <a:schemeClr val="tx1"/>
                </a:solidFill>
                <a:latin typeface="Arial" charset="0"/>
              </a:defRPr>
            </a:lvl7pPr>
            <a:lvl8pPr marL="3522612" indent="-234841" defTabSz="965457" eaLnBrk="0" fontAlgn="base" hangingPunct="0">
              <a:spcBef>
                <a:spcPct val="0"/>
              </a:spcBef>
              <a:spcAft>
                <a:spcPct val="0"/>
              </a:spcAft>
              <a:defRPr>
                <a:solidFill>
                  <a:schemeClr val="tx1"/>
                </a:solidFill>
                <a:latin typeface="Arial" charset="0"/>
              </a:defRPr>
            </a:lvl8pPr>
            <a:lvl9pPr marL="3992293" indent="-234841" defTabSz="965457" eaLnBrk="0" fontAlgn="base" hangingPunct="0">
              <a:spcBef>
                <a:spcPct val="0"/>
              </a:spcBef>
              <a:spcAft>
                <a:spcPct val="0"/>
              </a:spcAft>
              <a:defRPr>
                <a:solidFill>
                  <a:schemeClr val="tx1"/>
                </a:solidFill>
                <a:latin typeface="Arial" charset="0"/>
              </a:defRPr>
            </a:lvl9pPr>
          </a:lstStyle>
          <a:p>
            <a:pPr eaLnBrk="1" hangingPunct="1"/>
            <a:fld id="{9E663BC6-B2E2-412E-93B0-4865E1F39A7F}" type="datetime1">
              <a:rPr lang="en-US" altLang="en-US">
                <a:solidFill>
                  <a:srgbClr val="000000"/>
                </a:solidFill>
              </a:rPr>
              <a:pPr eaLnBrk="1" hangingPunct="1"/>
              <a:t>9/16/2015</a:t>
            </a:fld>
            <a:endParaRPr lang="en-US" altLang="en-US">
              <a:solidFill>
                <a:srgbClr val="000000"/>
              </a:solidFill>
            </a:endParaRPr>
          </a:p>
        </p:txBody>
      </p:sp>
      <p:sp>
        <p:nvSpPr>
          <p:cNvPr id="91142" name="Header Placeholder 5"/>
          <p:cNvSpPr>
            <a:spLocks noGrp="1"/>
          </p:cNvSpPr>
          <p:nvPr>
            <p:ph type="hdr" sz="quarter"/>
          </p:nvPr>
        </p:nvSpPr>
        <p:spPr>
          <a:noFill/>
        </p:spPr>
        <p:txBody>
          <a:bodyPr/>
          <a:lstStyle>
            <a:lvl1pPr defTabSz="965457" eaLnBrk="0" hangingPunct="0">
              <a:defRPr>
                <a:solidFill>
                  <a:schemeClr val="tx1"/>
                </a:solidFill>
                <a:latin typeface="Arial" charset="0"/>
              </a:defRPr>
            </a:lvl1pPr>
            <a:lvl2pPr marL="763233" indent="-293551" defTabSz="965457" eaLnBrk="0" hangingPunct="0">
              <a:defRPr>
                <a:solidFill>
                  <a:schemeClr val="tx1"/>
                </a:solidFill>
                <a:latin typeface="Arial" charset="0"/>
              </a:defRPr>
            </a:lvl2pPr>
            <a:lvl3pPr marL="1174204" indent="-234841" defTabSz="965457" eaLnBrk="0" hangingPunct="0">
              <a:defRPr>
                <a:solidFill>
                  <a:schemeClr val="tx1"/>
                </a:solidFill>
                <a:latin typeface="Arial" charset="0"/>
              </a:defRPr>
            </a:lvl3pPr>
            <a:lvl4pPr marL="1643885" indent="-234841" defTabSz="965457" eaLnBrk="0" hangingPunct="0">
              <a:defRPr>
                <a:solidFill>
                  <a:schemeClr val="tx1"/>
                </a:solidFill>
                <a:latin typeface="Arial" charset="0"/>
              </a:defRPr>
            </a:lvl4pPr>
            <a:lvl5pPr marL="2113567" indent="-234841" defTabSz="965457" eaLnBrk="0" hangingPunct="0">
              <a:defRPr>
                <a:solidFill>
                  <a:schemeClr val="tx1"/>
                </a:solidFill>
                <a:latin typeface="Arial" charset="0"/>
              </a:defRPr>
            </a:lvl5pPr>
            <a:lvl6pPr marL="2583249" indent="-234841" defTabSz="965457" eaLnBrk="0" fontAlgn="base" hangingPunct="0">
              <a:spcBef>
                <a:spcPct val="0"/>
              </a:spcBef>
              <a:spcAft>
                <a:spcPct val="0"/>
              </a:spcAft>
              <a:defRPr>
                <a:solidFill>
                  <a:schemeClr val="tx1"/>
                </a:solidFill>
                <a:latin typeface="Arial" charset="0"/>
              </a:defRPr>
            </a:lvl6pPr>
            <a:lvl7pPr marL="3052930" indent="-234841" defTabSz="965457" eaLnBrk="0" fontAlgn="base" hangingPunct="0">
              <a:spcBef>
                <a:spcPct val="0"/>
              </a:spcBef>
              <a:spcAft>
                <a:spcPct val="0"/>
              </a:spcAft>
              <a:defRPr>
                <a:solidFill>
                  <a:schemeClr val="tx1"/>
                </a:solidFill>
                <a:latin typeface="Arial" charset="0"/>
              </a:defRPr>
            </a:lvl7pPr>
            <a:lvl8pPr marL="3522612" indent="-234841" defTabSz="965457" eaLnBrk="0" fontAlgn="base" hangingPunct="0">
              <a:spcBef>
                <a:spcPct val="0"/>
              </a:spcBef>
              <a:spcAft>
                <a:spcPct val="0"/>
              </a:spcAft>
              <a:defRPr>
                <a:solidFill>
                  <a:schemeClr val="tx1"/>
                </a:solidFill>
                <a:latin typeface="Arial" charset="0"/>
              </a:defRPr>
            </a:lvl8pPr>
            <a:lvl9pPr marL="3992293" indent="-234841" defTabSz="965457"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NGFN Webinar - Retail Models of Success</a:t>
            </a:r>
          </a:p>
        </p:txBody>
      </p:sp>
    </p:spTree>
    <p:extLst>
      <p:ext uri="{BB962C8B-B14F-4D97-AF65-F5344CB8AC3E}">
        <p14:creationId xmlns:p14="http://schemas.microsoft.com/office/powerpoint/2010/main" val="1728268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xfrm>
            <a:off x="1371600" y="1143000"/>
            <a:ext cx="4114800" cy="3086100"/>
          </a:xfrm>
          <a:ln/>
        </p:spPr>
      </p:sp>
      <p:sp>
        <p:nvSpPr>
          <p:cNvPr id="92163" name="Notes Placeholder 2"/>
          <p:cNvSpPr>
            <a:spLocks noGrp="1"/>
          </p:cNvSpPr>
          <p:nvPr>
            <p:ph type="body" idx="1"/>
          </p:nvPr>
        </p:nvSpPr>
        <p:spPr>
          <a:noFill/>
        </p:spPr>
        <p:txBody>
          <a:bodyPr/>
          <a:lstStyle/>
          <a:p>
            <a:pPr eaLnBrk="1" hangingPunct="1">
              <a:spcBef>
                <a:spcPct val="0"/>
              </a:spcBef>
            </a:pPr>
            <a:r>
              <a:rPr lang="en-US" altLang="en-US" smtClean="0">
                <a:ea typeface="ＭＳ Ｐゴシック" pitchFamily="34" charset="-128"/>
              </a:rPr>
              <a:t>To interact with the panelist(s) or tech support, use the Questions box. Most questions will be addressed after the formal presentation during the Q&amp;A time, but if you need clarification on a point, or have technical difficulties, ask at any time.</a:t>
            </a:r>
          </a:p>
        </p:txBody>
      </p:sp>
      <p:sp>
        <p:nvSpPr>
          <p:cNvPr id="92164"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fld id="{C35A542E-FD33-46C3-9861-EAD66FA96B3F}" type="slidenum">
              <a:rPr lang="en-US" altLang="en-US">
                <a:solidFill>
                  <a:srgbClr val="000000"/>
                </a:solidFill>
              </a:rPr>
              <a:pPr eaLnBrk="1" hangingPunct="1"/>
              <a:t>7</a:t>
            </a:fld>
            <a:endParaRPr lang="en-US" altLang="en-US">
              <a:solidFill>
                <a:srgbClr val="000000"/>
              </a:solidFill>
            </a:endParaRPr>
          </a:p>
        </p:txBody>
      </p:sp>
    </p:spTree>
    <p:extLst>
      <p:ext uri="{BB962C8B-B14F-4D97-AF65-F5344CB8AC3E}">
        <p14:creationId xmlns:p14="http://schemas.microsoft.com/office/powerpoint/2010/main" val="3552580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p:spPr>
        <p:txBody>
          <a:bodyPr/>
          <a:lstStyle/>
          <a:p>
            <a:pPr eaLnBrk="1" hangingPunct="1">
              <a:spcBef>
                <a:spcPct val="0"/>
              </a:spcBef>
            </a:pPr>
            <a:r>
              <a:rPr lang="en-US" smtClean="0">
                <a:ea typeface="ＭＳ Ｐゴシック" pitchFamily="34" charset="-128"/>
              </a:rPr>
              <a:t>To interact with the panelist(s) or tech support, use the Questions box. Most questions will be addressed after the formal presentation during the Q&amp;A time, but if you need clarification on a point, or have technical difficulties, ask at any time.</a:t>
            </a:r>
          </a:p>
        </p:txBody>
      </p:sp>
      <p:sp>
        <p:nvSpPr>
          <p:cNvPr id="27652" name="Slide Number Placeholder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E150978-85F3-4471-8E5E-8C5772100108}" type="slidenum">
              <a:rPr lang="en-US" smtClean="0">
                <a:solidFill>
                  <a:srgbClr val="000000"/>
                </a:solidFill>
              </a:rPr>
              <a:pPr eaLnBrk="1" hangingPunct="1"/>
              <a:t>8</a:t>
            </a:fld>
            <a:endParaRPr lang="en-US" smtClean="0">
              <a:solidFill>
                <a:srgbClr val="000000"/>
              </a:solidFill>
            </a:endParaRPr>
          </a:p>
        </p:txBody>
      </p:sp>
    </p:spTree>
    <p:extLst>
      <p:ext uri="{BB962C8B-B14F-4D97-AF65-F5344CB8AC3E}">
        <p14:creationId xmlns:p14="http://schemas.microsoft.com/office/powerpoint/2010/main" val="4235213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xfrm>
            <a:off x="1371600" y="1143000"/>
            <a:ext cx="4114800" cy="3086100"/>
          </a:xfrm>
          <a:ln/>
        </p:spPr>
      </p:sp>
      <p:sp>
        <p:nvSpPr>
          <p:cNvPr id="94211" name="Notes Placeholder 2"/>
          <p:cNvSpPr>
            <a:spLocks noGrp="1"/>
          </p:cNvSpPr>
          <p:nvPr>
            <p:ph type="body" idx="1"/>
          </p:nvPr>
        </p:nvSpPr>
        <p:spPr>
          <a:noFill/>
        </p:spPr>
        <p:txBody>
          <a:bodyPr/>
          <a:lstStyle/>
          <a:p>
            <a:pPr eaLnBrk="1" hangingPunct="1">
              <a:spcBef>
                <a:spcPct val="0"/>
              </a:spcBef>
            </a:pPr>
            <a:r>
              <a:rPr lang="en-US" altLang="en-US" smtClean="0">
                <a:ea typeface="ＭＳ Ｐゴシック" pitchFamily="34" charset="-128"/>
              </a:rPr>
              <a:t>At the conclusion of the Cluster Call your browser will open showing a very brief survey. Please take a minute or two to fill it out so that we can continue to make the Cluster Calls a valuable service to you.</a:t>
            </a:r>
          </a:p>
        </p:txBody>
      </p:sp>
      <p:sp>
        <p:nvSpPr>
          <p:cNvPr id="94212"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fld id="{90C319B9-869A-47BD-848F-D11ED8D7D042}" type="slidenum">
              <a:rPr lang="en-US" altLang="en-US">
                <a:solidFill>
                  <a:srgbClr val="000000"/>
                </a:solidFill>
              </a:rPr>
              <a:pPr eaLnBrk="1" hangingPunct="1"/>
              <a:t>9</a:t>
            </a:fld>
            <a:endParaRPr lang="en-US" altLang="en-US">
              <a:solidFill>
                <a:srgbClr val="000000"/>
              </a:solidFill>
            </a:endParaRPr>
          </a:p>
        </p:txBody>
      </p:sp>
    </p:spTree>
    <p:extLst>
      <p:ext uri="{BB962C8B-B14F-4D97-AF65-F5344CB8AC3E}">
        <p14:creationId xmlns:p14="http://schemas.microsoft.com/office/powerpoint/2010/main" val="1346218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defRPr>
                <a:solidFill>
                  <a:schemeClr val="tx1"/>
                </a:solidFill>
                <a:latin typeface="Arial" charset="0"/>
                <a:ea typeface="ＭＳ Ｐゴシック" pitchFamily="48" charset="-128"/>
              </a:defRPr>
            </a:lvl1pPr>
            <a:lvl2pPr marL="742950" indent="-285750">
              <a:defRPr>
                <a:solidFill>
                  <a:schemeClr val="tx1"/>
                </a:solidFill>
                <a:latin typeface="Arial" charset="0"/>
                <a:ea typeface="ＭＳ Ｐゴシック" pitchFamily="48" charset="-128"/>
              </a:defRPr>
            </a:lvl2pPr>
            <a:lvl3pPr marL="1143000" indent="-228600">
              <a:defRPr>
                <a:solidFill>
                  <a:schemeClr val="tx1"/>
                </a:solidFill>
                <a:latin typeface="Arial" charset="0"/>
                <a:ea typeface="ＭＳ Ｐゴシック" pitchFamily="48" charset="-128"/>
              </a:defRPr>
            </a:lvl3pPr>
            <a:lvl4pPr marL="1600200" indent="-228600">
              <a:defRPr>
                <a:solidFill>
                  <a:schemeClr val="tx1"/>
                </a:solidFill>
                <a:latin typeface="Arial" charset="0"/>
                <a:ea typeface="ＭＳ Ｐゴシック" pitchFamily="48" charset="-128"/>
              </a:defRPr>
            </a:lvl4pPr>
            <a:lvl5pPr marL="2057400" indent="-228600">
              <a:defRPr>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48" charset="-128"/>
              </a:defRPr>
            </a:lvl9pPr>
          </a:lstStyle>
          <a:p>
            <a:fld id="{7B0DC8B0-63C3-4EC4-A942-39341F63C1F5}" type="slidenum">
              <a:rPr lang="en-US" altLang="en-US" smtClean="0">
                <a:solidFill>
                  <a:srgbClr val="000000"/>
                </a:solidFill>
              </a:rPr>
              <a:pPr/>
              <a:t>10</a:t>
            </a:fld>
            <a:endParaRPr lang="en-US" altLang="en-US" smtClean="0">
              <a:solidFill>
                <a:srgbClr val="000000"/>
              </a:solidFill>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en-US" altLang="en-US" smtClean="0">
              <a:ea typeface="ＭＳ Ｐゴシック" pitchFamily="48" charset="-128"/>
            </a:endParaRPr>
          </a:p>
        </p:txBody>
      </p:sp>
    </p:spTree>
    <p:extLst>
      <p:ext uri="{BB962C8B-B14F-4D97-AF65-F5344CB8AC3E}">
        <p14:creationId xmlns:p14="http://schemas.microsoft.com/office/powerpoint/2010/main" val="2532084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9AF8B09-419F-46C8-ABA2-5EF473D62C9D}" type="slidenum">
              <a:rPr lang="en-US" smtClean="0"/>
              <a:pPr>
                <a:defRPr/>
              </a:pPr>
              <a:t>19</a:t>
            </a:fld>
            <a:endParaRPr lang="en-US" dirty="0"/>
          </a:p>
        </p:txBody>
      </p:sp>
    </p:spTree>
    <p:extLst>
      <p:ext uri="{BB962C8B-B14F-4D97-AF65-F5344CB8AC3E}">
        <p14:creationId xmlns:p14="http://schemas.microsoft.com/office/powerpoint/2010/main" val="2982062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076C22-FD7D-455E-9AD8-BA9E288664CA}" type="datetimeFigureOut">
              <a:rPr lang="en-US" smtClean="0"/>
              <a:t>9/16/2015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4042106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076C22-FD7D-455E-9AD8-BA9E288664CA}" type="datetimeFigureOut">
              <a:rPr lang="en-US" smtClean="0"/>
              <a:t>9/16/2015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1537195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076C22-FD7D-455E-9AD8-BA9E288664CA}" type="datetimeFigureOut">
              <a:rPr lang="en-US" smtClean="0"/>
              <a:t>9/16/2015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2686815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41F69FA-34A0-48D4-9BA4-07647A2B3849}"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4"/>
          <p:cNvSpPr>
            <a:spLocks noGrp="1" noChangeArrowheads="1"/>
          </p:cNvSpPr>
          <p:nvPr>
            <p:ph type="dt" sz="half" idx="10"/>
          </p:nvPr>
        </p:nvSpPr>
        <p:spPr>
          <a:ln/>
        </p:spPr>
        <p:txBody>
          <a:bodyPr/>
          <a:lstStyle>
            <a:lvl1pPr>
              <a:defRPr/>
            </a:lvl1pPr>
          </a:lstStyle>
          <a:p>
            <a:pPr>
              <a:defRPr/>
            </a:pPr>
            <a:endParaRPr lang="en-US"/>
          </a:p>
        </p:txBody>
      </p:sp>
      <p:sp>
        <p:nvSpPr>
          <p:cNvPr id="7" name="Rectangle 45"/>
          <p:cNvSpPr>
            <a:spLocks noGrp="1" noChangeArrowheads="1"/>
          </p:cNvSpPr>
          <p:nvPr>
            <p:ph type="ftr" sz="quarter" idx="11"/>
          </p:nvPr>
        </p:nvSpPr>
        <p:spPr>
          <a:ln/>
        </p:spPr>
        <p:txBody>
          <a:bodyPr/>
          <a:lstStyle>
            <a:lvl1pPr>
              <a:defRPr/>
            </a:lvl1pPr>
          </a:lstStyle>
          <a:p>
            <a:pPr>
              <a:defRPr/>
            </a:pPr>
            <a:endParaRPr lang="en-US"/>
          </a:p>
        </p:txBody>
      </p:sp>
      <p:sp>
        <p:nvSpPr>
          <p:cNvPr id="8" name="Rectangle 46"/>
          <p:cNvSpPr>
            <a:spLocks noGrp="1" noChangeArrowheads="1"/>
          </p:cNvSpPr>
          <p:nvPr>
            <p:ph type="sldNum" sz="quarter" idx="12"/>
          </p:nvPr>
        </p:nvSpPr>
        <p:spPr>
          <a:ln/>
        </p:spPr>
        <p:txBody>
          <a:bodyPr/>
          <a:lstStyle>
            <a:lvl1pPr>
              <a:defRPr/>
            </a:lvl1pPr>
          </a:lstStyle>
          <a:p>
            <a:pPr>
              <a:defRPr/>
            </a:pPr>
            <a:fld id="{F1ED044B-FF5B-4C08-B8C8-9B56F0DDAA30}" type="slidenum">
              <a:rPr lang="en-US" altLang="en-US"/>
              <a:pPr>
                <a:defRPr/>
              </a:pPr>
              <a:t>‹#›</a:t>
            </a:fld>
            <a:endParaRPr lang="en-US" altLang="en-US"/>
          </a:p>
        </p:txBody>
      </p:sp>
    </p:spTree>
    <p:extLst>
      <p:ext uri="{BB962C8B-B14F-4D97-AF65-F5344CB8AC3E}">
        <p14:creationId xmlns:p14="http://schemas.microsoft.com/office/powerpoint/2010/main" val="42545086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6D03901C-F92D-4389-B603-2BCFC4BDC75F}" type="slidenum">
              <a:rPr lang="en-US" altLang="en-US"/>
              <a:pPr>
                <a:defRPr/>
              </a:pPr>
              <a:t>‹#›</a:t>
            </a:fld>
            <a:endParaRPr lang="en-US" altLang="en-US"/>
          </a:p>
        </p:txBody>
      </p:sp>
    </p:spTree>
    <p:extLst>
      <p:ext uri="{BB962C8B-B14F-4D97-AF65-F5344CB8AC3E}">
        <p14:creationId xmlns:p14="http://schemas.microsoft.com/office/powerpoint/2010/main" val="2426000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076C22-FD7D-455E-9AD8-BA9E288664CA}" type="datetimeFigureOut">
              <a:rPr lang="en-US" smtClean="0"/>
              <a:t>9/16/2015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1266432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076C22-FD7D-455E-9AD8-BA9E288664CA}" type="datetimeFigureOut">
              <a:rPr lang="en-US" smtClean="0"/>
              <a:t>9/16/2015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3027079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076C22-FD7D-455E-9AD8-BA9E288664CA}" type="datetimeFigureOut">
              <a:rPr lang="en-US" smtClean="0"/>
              <a:t>9/16/2015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3574575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076C22-FD7D-455E-9AD8-BA9E288664CA}" type="datetimeFigureOut">
              <a:rPr lang="en-US" smtClean="0"/>
              <a:t>9/16/2015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3640118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076C22-FD7D-455E-9AD8-BA9E288664CA}" type="datetimeFigureOut">
              <a:rPr lang="en-US" smtClean="0"/>
              <a:t>9/16/2015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1930906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076C22-FD7D-455E-9AD8-BA9E288664CA}" type="datetimeFigureOut">
              <a:rPr lang="en-US" smtClean="0"/>
              <a:t>9/16/2015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4206777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076C22-FD7D-455E-9AD8-BA9E288664CA}" type="datetimeFigureOut">
              <a:rPr lang="en-US" smtClean="0"/>
              <a:t>9/16/2015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901557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076C22-FD7D-455E-9AD8-BA9E288664CA}" type="datetimeFigureOut">
              <a:rPr lang="en-US" smtClean="0"/>
              <a:t>9/16/2015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3117911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076C22-FD7D-455E-9AD8-BA9E288664CA}" type="datetimeFigureOut">
              <a:rPr lang="en-US" smtClean="0"/>
              <a:t>9/16/2015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A53882-7A02-4E3E-A614-40FAD531A28B}" type="slidenum">
              <a:rPr lang="en-US" smtClean="0"/>
              <a:t>‹#›</a:t>
            </a:fld>
            <a:endParaRPr lang="en-US"/>
          </a:p>
        </p:txBody>
      </p:sp>
    </p:spTree>
    <p:extLst>
      <p:ext uri="{BB962C8B-B14F-4D97-AF65-F5344CB8AC3E}">
        <p14:creationId xmlns:p14="http://schemas.microsoft.com/office/powerpoint/2010/main" val="3830433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22.png"/><Relationship Id="rId5" Type="http://schemas.openxmlformats.org/officeDocument/2006/relationships/image" Target="../media/image21.w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3.pn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28.emf"/><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attra.ncat.org/attra-pub/summaries/summary.php?pub=201" TargetMode="External"/><Relationship Id="rId2" Type="http://schemas.openxmlformats.org/officeDocument/2006/relationships/hyperlink" Target="http://www.nrcs.usda.gov/wps/portal/nrcs/detail/national/landuse/rangepasture/?cid=stelprdb1043084" TargetMode="External"/><Relationship Id="rId1" Type="http://schemas.openxmlformats.org/officeDocument/2006/relationships/slideLayout" Target="../slideLayouts/slideLayout2.xml"/><Relationship Id="rId6" Type="http://schemas.openxmlformats.org/officeDocument/2006/relationships/hyperlink" Target="https://extension.usu.edu/behave/" TargetMode="External"/><Relationship Id="rId5" Type="http://schemas.openxmlformats.org/officeDocument/2006/relationships/hyperlink" Target="http://www.extension.org/" TargetMode="External"/><Relationship Id="rId4" Type="http://schemas.openxmlformats.org/officeDocument/2006/relationships/hyperlink" Target="http://palspublishing.cals.cornell.edu/nra_order.taf?_function=view&amp;ct_id=24"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vimeo.com/80518559"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8.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3.png"/><Relationship Id="rId5" Type="http://schemas.openxmlformats.org/officeDocument/2006/relationships/image" Target="../media/image36.png"/><Relationship Id="rId10" Type="http://schemas.openxmlformats.org/officeDocument/2006/relationships/image" Target="../media/image42.png"/><Relationship Id="rId4" Type="http://schemas.openxmlformats.org/officeDocument/2006/relationships/image" Target="../media/image35.png"/><Relationship Id="rId9" Type="http://schemas.openxmlformats.org/officeDocument/2006/relationships/image" Target="../media/image41.png"/></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attra.ncat.org/attra-pub/summaries/summary.php?pub=201" TargetMode="External"/><Relationship Id="rId2" Type="http://schemas.openxmlformats.org/officeDocument/2006/relationships/hyperlink" Target="http://www.nrcs.usda.gov/wps/portal/nrcs/detail/national/landuse/rangepasture/?cid=stelprdb1043084" TargetMode="External"/><Relationship Id="rId1" Type="http://schemas.openxmlformats.org/officeDocument/2006/relationships/slideLayout" Target="../slideLayouts/slideLayout2.xml"/><Relationship Id="rId6" Type="http://schemas.openxmlformats.org/officeDocument/2006/relationships/hyperlink" Target="https://extension.usu.edu/behave/" TargetMode="External"/><Relationship Id="rId5" Type="http://schemas.openxmlformats.org/officeDocument/2006/relationships/hyperlink" Target="http://www.extension.org/" TargetMode="External"/><Relationship Id="rId4" Type="http://schemas.openxmlformats.org/officeDocument/2006/relationships/hyperlink" Target="http://palspublishing.cals.cornell.edu/nra_order.taf?_function=view&amp;ct_id=24"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www.plantsciences.ucdavis.edu/gmcourse/module_resources/module4/Resources/readings/ruminant.pdf" TargetMode="External"/><Relationship Id="rId2" Type="http://schemas.openxmlformats.org/officeDocument/2006/relationships/hyperlink" Target="http://www.attra.ncat.org/" TargetMode="External"/><Relationship Id="rId1" Type="http://schemas.openxmlformats.org/officeDocument/2006/relationships/slideLayout" Target="../slideLayouts/slideLayout2.xml"/><Relationship Id="rId4" Type="http://schemas.openxmlformats.org/officeDocument/2006/relationships/hyperlink" Target="http://forages.oregonstate.edu/nfgc/eo/onlineforagecurriculum/instructormaterials/availabletopics"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38200" y="533400"/>
            <a:ext cx="7467600" cy="5638800"/>
          </a:xfrm>
          <a:prstGeom prst="roundRect">
            <a:avLst/>
          </a:prstGeom>
          <a:solidFill>
            <a:schemeClr val="accent1"/>
          </a:solidFill>
          <a:ln w="76200">
            <a:solidFill>
              <a:srgbClr val="636466"/>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dirty="0">
              <a:solidFill>
                <a:prstClr val="white"/>
              </a:solidFill>
            </a:endParaRPr>
          </a:p>
        </p:txBody>
      </p:sp>
      <p:sp>
        <p:nvSpPr>
          <p:cNvPr id="2" name="Title 1"/>
          <p:cNvSpPr>
            <a:spLocks noGrp="1"/>
          </p:cNvSpPr>
          <p:nvPr>
            <p:ph type="ctrTitle" sz="quarter"/>
          </p:nvPr>
        </p:nvSpPr>
        <p:spPr>
          <a:xfrm>
            <a:off x="1038225" y="1066800"/>
            <a:ext cx="7067550" cy="2133600"/>
          </a:xfrm>
        </p:spPr>
        <p:txBody>
          <a:bodyPr/>
          <a:lstStyle/>
          <a:p>
            <a:pPr>
              <a:defRPr/>
            </a:pPr>
            <a:r>
              <a:rPr lang="en-US" sz="3000" b="1" dirty="0" smtClean="0">
                <a:effectLst>
                  <a:outerShdw blurRad="38100" dist="38100" dir="2700000" algn="tl">
                    <a:srgbClr val="000000">
                      <a:alpha val="43137"/>
                    </a:srgbClr>
                  </a:outerShdw>
                </a:effectLst>
              </a:rPr>
              <a:t>Upper Midwest Grazing Educators Webinar Series</a:t>
            </a:r>
            <a:endParaRPr lang="en-US" sz="2600" b="1" dirty="0">
              <a:solidFill>
                <a:schemeClr val="bg2">
                  <a:lumMod val="65000"/>
                  <a:lumOff val="35000"/>
                </a:schemeClr>
              </a:solidFill>
              <a:effectLst/>
            </a:endParaRPr>
          </a:p>
        </p:txBody>
      </p:sp>
      <p:sp>
        <p:nvSpPr>
          <p:cNvPr id="3" name="Subtitle 2"/>
          <p:cNvSpPr>
            <a:spLocks noGrp="1"/>
          </p:cNvSpPr>
          <p:nvPr>
            <p:ph type="subTitle" sz="quarter" idx="1"/>
          </p:nvPr>
        </p:nvSpPr>
        <p:spPr>
          <a:xfrm>
            <a:off x="1371600" y="4572000"/>
            <a:ext cx="6400800" cy="1371599"/>
          </a:xfrm>
        </p:spPr>
        <p:txBody>
          <a:bodyPr/>
          <a:lstStyle/>
          <a:p>
            <a:pPr>
              <a:defRPr/>
            </a:pPr>
            <a:r>
              <a:rPr lang="en-US" sz="3200" b="1" dirty="0" smtClean="0">
                <a:solidFill>
                  <a:schemeClr val="accent6">
                    <a:lumMod val="75000"/>
                  </a:schemeClr>
                </a:solidFill>
                <a:effectLst>
                  <a:outerShdw blurRad="38100" dist="38100" dir="2700000" algn="tl">
                    <a:srgbClr val="000000">
                      <a:alpha val="43137"/>
                    </a:srgbClr>
                  </a:outerShdw>
                </a:effectLst>
                <a:latin typeface="Gill Sans MT" panose="020B0502020104020203" pitchFamily="34" charset="0"/>
              </a:rPr>
              <a:t>Teaching the Basics of Grazing</a:t>
            </a:r>
          </a:p>
          <a:p>
            <a:pPr>
              <a:defRPr/>
            </a:pPr>
            <a:r>
              <a:rPr lang="en-US" sz="3200" b="1" dirty="0" smtClean="0">
                <a:solidFill>
                  <a:schemeClr val="accent6">
                    <a:lumMod val="75000"/>
                  </a:schemeClr>
                </a:solidFill>
                <a:effectLst>
                  <a:outerShdw blurRad="38100" dist="38100" dir="2700000" algn="tl">
                    <a:srgbClr val="000000">
                      <a:alpha val="43137"/>
                    </a:srgbClr>
                  </a:outerShdw>
                </a:effectLst>
                <a:latin typeface="Gill Sans MT" panose="020B0502020104020203" pitchFamily="34" charset="0"/>
              </a:rPr>
              <a:t>May 15, 2015</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9426" y="3886200"/>
            <a:ext cx="2672747" cy="700373"/>
          </a:xfrm>
          <a:prstGeom prst="rect">
            <a:avLst/>
          </a:prstGeom>
        </p:spPr>
      </p:pic>
      <p:sp>
        <p:nvSpPr>
          <p:cNvPr id="7" name="TextBox 6"/>
          <p:cNvSpPr txBox="1"/>
          <p:nvPr/>
        </p:nvSpPr>
        <p:spPr>
          <a:xfrm>
            <a:off x="3273725" y="3006209"/>
            <a:ext cx="2667000" cy="369332"/>
          </a:xfrm>
          <a:prstGeom prst="rect">
            <a:avLst/>
          </a:prstGeom>
          <a:noFill/>
        </p:spPr>
        <p:txBody>
          <a:bodyPr wrap="square" rtlCol="0">
            <a:spAutoFit/>
          </a:bodyPr>
          <a:lstStyle/>
          <a:p>
            <a:endParaRPr lang="en-US"/>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741377"/>
            <a:ext cx="7010400" cy="898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7"/>
          <p:cNvSpPr>
            <a:spLocks noGrp="1"/>
          </p:cNvSpPr>
          <p:nvPr>
            <p:ph type="sldNum" sz="quarter" idx="12"/>
          </p:nvPr>
        </p:nvSpPr>
        <p:spPr/>
        <p:txBody>
          <a:bodyPr/>
          <a:lstStyle/>
          <a:p>
            <a:pPr>
              <a:defRPr/>
            </a:pPr>
            <a:fld id="{ADD10226-18C3-41DC-8E5E-893FE16AC26B}" type="slidenum">
              <a:rPr lang="en-US">
                <a:solidFill>
                  <a:prstClr val="white"/>
                </a:solidFill>
              </a:rPr>
              <a:pPr>
                <a:defRPr/>
              </a:pPr>
              <a:t>10</a:t>
            </a:fld>
            <a:endParaRPr lang="en-US">
              <a:solidFill>
                <a:prstClr val="white"/>
              </a:solidFill>
            </a:endParaRPr>
          </a:p>
        </p:txBody>
      </p:sp>
      <p:sp>
        <p:nvSpPr>
          <p:cNvPr id="2" name="Rectangle 1"/>
          <p:cNvSpPr/>
          <p:nvPr/>
        </p:nvSpPr>
        <p:spPr bwMode="auto">
          <a:xfrm>
            <a:off x="152400" y="1828800"/>
            <a:ext cx="3886200" cy="3200400"/>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mtClean="0">
              <a:solidFill>
                <a:prstClr val="white"/>
              </a:solidFill>
              <a:ea typeface="ＭＳ Ｐゴシック" pitchFamily="48" charset="-128"/>
            </a:endParaRPr>
          </a:p>
        </p:txBody>
      </p:sp>
      <p:sp>
        <p:nvSpPr>
          <p:cNvPr id="9" name="Rectangle 8"/>
          <p:cNvSpPr/>
          <p:nvPr/>
        </p:nvSpPr>
        <p:spPr bwMode="auto">
          <a:xfrm>
            <a:off x="4419599" y="266700"/>
            <a:ext cx="4105275" cy="3162300"/>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mtClean="0">
              <a:solidFill>
                <a:prstClr val="white"/>
              </a:solidFill>
              <a:ea typeface="ＭＳ Ｐゴシック" pitchFamily="48" charset="-128"/>
            </a:endParaRPr>
          </a:p>
        </p:txBody>
      </p:sp>
      <p:pic>
        <p:nvPicPr>
          <p:cNvPr id="5123" name="Picture 6"/>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a:xfrm>
            <a:off x="327153" y="2019300"/>
            <a:ext cx="3536693" cy="2819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pic>
        <p:nvPicPr>
          <p:cNvPr id="5124" name="Picture 7"/>
          <p:cNvPicPr>
            <a:picLocks noGrp="1" noChangeAspect="1" noChangeArrowheads="1"/>
          </p:cNvPicPr>
          <p:nvPr>
            <p:ph sz="quarter" idx="4294967295"/>
          </p:nvPr>
        </p:nvPicPr>
        <p:blipFill rotWithShape="1">
          <a:blip r:embed="rId4" cstate="print">
            <a:extLst>
              <a:ext uri="{28A0092B-C50C-407E-A947-70E740481C1C}">
                <a14:useLocalDpi xmlns:a14="http://schemas.microsoft.com/office/drawing/2010/main" val="0"/>
              </a:ext>
            </a:extLst>
          </a:blip>
          <a:srcRect b="6708"/>
          <a:stretch/>
        </p:blipFill>
        <p:spPr>
          <a:xfrm>
            <a:off x="4539437" y="381014"/>
            <a:ext cx="3886200" cy="29443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8" name="Rectangle 7"/>
          <p:cNvSpPr/>
          <p:nvPr/>
        </p:nvSpPr>
        <p:spPr bwMode="auto">
          <a:xfrm>
            <a:off x="4419600" y="3695700"/>
            <a:ext cx="4105275" cy="2667000"/>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mtClean="0">
              <a:solidFill>
                <a:prstClr val="white"/>
              </a:solidFill>
              <a:ea typeface="ＭＳ Ｐゴシック" pitchFamily="48" charset="-128"/>
            </a:endParaRPr>
          </a:p>
        </p:txBody>
      </p:sp>
      <p:pic>
        <p:nvPicPr>
          <p:cNvPr id="5125" name="Picture 8" descr="Judy_Cow Eating"/>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4535487" y="3833018"/>
            <a:ext cx="3873500" cy="2392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Who’s Sponsoring the webinar series?</a:t>
            </a:r>
          </a:p>
        </p:txBody>
      </p:sp>
      <p:sp>
        <p:nvSpPr>
          <p:cNvPr id="3" name="Text Placeholder 2"/>
          <p:cNvSpPr>
            <a:spLocks noGrp="1"/>
          </p:cNvSpPr>
          <p:nvPr>
            <p:ph type="body" idx="1"/>
          </p:nvPr>
        </p:nvSpPr>
        <p:spPr/>
        <p:txBody>
          <a:bodyPr/>
          <a:lstStyle/>
          <a:p>
            <a:r>
              <a:rPr lang="en-US" dirty="0" smtClean="0"/>
              <a:t>Green Lands Blue Waters</a:t>
            </a:r>
            <a:endParaRPr lang="en-US" dirty="0"/>
          </a:p>
        </p:txBody>
      </p:sp>
      <p:sp>
        <p:nvSpPr>
          <p:cNvPr id="4" name="Content Placeholder 3"/>
          <p:cNvSpPr>
            <a:spLocks noGrp="1"/>
          </p:cNvSpPr>
          <p:nvPr>
            <p:ph sz="half" idx="2"/>
          </p:nvPr>
        </p:nvSpPr>
        <p:spPr>
          <a:xfrm>
            <a:off x="533400" y="2133600"/>
            <a:ext cx="3962400" cy="3951288"/>
          </a:xfrm>
        </p:spPr>
        <p:txBody>
          <a:bodyPr/>
          <a:lstStyle/>
          <a:p>
            <a:pPr marL="0" indent="0">
              <a:buNone/>
            </a:pPr>
            <a:r>
              <a:rPr lang="en-US" dirty="0" smtClean="0"/>
              <a:t>   </a:t>
            </a:r>
            <a:r>
              <a:rPr lang="en-US" u="sng" dirty="0" smtClean="0"/>
              <a:t>Goals </a:t>
            </a:r>
            <a:endParaRPr lang="en-US" dirty="0"/>
          </a:p>
          <a:p>
            <a:r>
              <a:rPr lang="en-US" dirty="0" smtClean="0"/>
              <a:t>Increase perennial forage and pasture</a:t>
            </a:r>
          </a:p>
          <a:p>
            <a:r>
              <a:rPr lang="en-US" dirty="0" smtClean="0"/>
              <a:t>Improve environmental performance of farming</a:t>
            </a:r>
          </a:p>
          <a:p>
            <a:r>
              <a:rPr lang="en-US" dirty="0" smtClean="0"/>
              <a:t>Maintain production and profitability</a:t>
            </a:r>
          </a:p>
          <a:p>
            <a:pPr marL="0" indent="0">
              <a:buNone/>
            </a:pPr>
            <a:r>
              <a:rPr lang="en-US" dirty="0" smtClean="0"/>
              <a:t> </a:t>
            </a:r>
            <a:endParaRPr lang="en-US" dirty="0"/>
          </a:p>
        </p:txBody>
      </p:sp>
      <p:sp>
        <p:nvSpPr>
          <p:cNvPr id="5" name="Text Placeholder 4"/>
          <p:cNvSpPr>
            <a:spLocks noGrp="1"/>
          </p:cNvSpPr>
          <p:nvPr>
            <p:ph type="body" sz="quarter" idx="3"/>
          </p:nvPr>
        </p:nvSpPr>
        <p:spPr/>
        <p:txBody>
          <a:bodyPr/>
          <a:lstStyle/>
          <a:p>
            <a:r>
              <a:rPr lang="en-US" dirty="0" smtClean="0"/>
              <a:t>     The Pasture Project</a:t>
            </a:r>
            <a:endParaRPr lang="en-US" dirty="0"/>
          </a:p>
        </p:txBody>
      </p:sp>
      <p:sp>
        <p:nvSpPr>
          <p:cNvPr id="6" name="Content Placeholder 5"/>
          <p:cNvSpPr>
            <a:spLocks noGrp="1"/>
          </p:cNvSpPr>
          <p:nvPr>
            <p:ph sz="quarter" idx="4"/>
          </p:nvPr>
        </p:nvSpPr>
        <p:spPr/>
        <p:txBody>
          <a:bodyPr/>
          <a:lstStyle/>
          <a:p>
            <a:pPr marL="0" indent="0">
              <a:buNone/>
            </a:pPr>
            <a:r>
              <a:rPr lang="en-US" u="sng" dirty="0" smtClean="0"/>
              <a:t>Goals</a:t>
            </a:r>
          </a:p>
          <a:p>
            <a:r>
              <a:rPr lang="en-US" dirty="0" smtClean="0"/>
              <a:t>Expand grass-based livestock production</a:t>
            </a:r>
          </a:p>
          <a:p>
            <a:r>
              <a:rPr lang="en-US" dirty="0" smtClean="0"/>
              <a:t>Accelerate transition to sustainable farm production</a:t>
            </a:r>
          </a:p>
          <a:p>
            <a:r>
              <a:rPr lang="en-US" dirty="0" smtClean="0"/>
              <a:t>Improve water quality</a:t>
            </a:r>
          </a:p>
          <a:p>
            <a:pPr marL="0" indent="0">
              <a:buNone/>
            </a:pPr>
            <a:r>
              <a:rPr lang="en-US" u="sng" dirty="0" smtClean="0"/>
              <a:t> </a:t>
            </a:r>
          </a:p>
          <a:p>
            <a:endParaRPr lang="en-US" u="sng" dirty="0"/>
          </a:p>
        </p:txBody>
      </p:sp>
      <p:sp>
        <p:nvSpPr>
          <p:cNvPr id="7" name="Slide Number Placeholder 6"/>
          <p:cNvSpPr>
            <a:spLocks noGrp="1"/>
          </p:cNvSpPr>
          <p:nvPr>
            <p:ph type="sldNum" sz="quarter" idx="12"/>
          </p:nvPr>
        </p:nvSpPr>
        <p:spPr/>
        <p:txBody>
          <a:bodyPr/>
          <a:lstStyle/>
          <a:p>
            <a:pPr>
              <a:defRPr/>
            </a:pPr>
            <a:fld id="{0FB6325D-89BD-4648-A9A8-CB8DB367F42F}" type="slidenum">
              <a:rPr lang="en-US" smtClean="0">
                <a:solidFill>
                  <a:prstClr val="white"/>
                </a:solidFill>
              </a:rPr>
              <a:pPr>
                <a:defRPr/>
              </a:pPr>
              <a:t>11</a:t>
            </a:fld>
            <a:endParaRPr lang="en-US">
              <a:solidFill>
                <a:prstClr val="white"/>
              </a:solidFill>
            </a:endParaRPr>
          </a:p>
        </p:txBody>
      </p:sp>
    </p:spTree>
    <p:extLst>
      <p:ext uri="{BB962C8B-B14F-4D97-AF65-F5344CB8AC3E}">
        <p14:creationId xmlns:p14="http://schemas.microsoft.com/office/powerpoint/2010/main" val="19627902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Why Focus on Grazing Educators?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457200" y="1600200"/>
            <a:ext cx="4038600" cy="4648200"/>
          </a:xfrm>
        </p:spPr>
        <p:txBody>
          <a:bodyPr>
            <a:normAutofit lnSpcReduction="10000"/>
          </a:bodyPr>
          <a:lstStyle/>
          <a:p>
            <a:r>
              <a:rPr lang="en-US" sz="2400" dirty="0" smtClean="0"/>
              <a:t>The Upper Midwest is a unique geography</a:t>
            </a:r>
          </a:p>
          <a:p>
            <a:r>
              <a:rPr lang="en-US" sz="2400" dirty="0" smtClean="0"/>
              <a:t>More young farmers are interested in livestock production</a:t>
            </a:r>
          </a:p>
          <a:p>
            <a:r>
              <a:rPr lang="en-US" sz="2400" dirty="0" smtClean="0"/>
              <a:t>More landowners and conservationist are interested in livestock benefits</a:t>
            </a:r>
          </a:p>
          <a:p>
            <a:r>
              <a:rPr lang="en-US" sz="2400" dirty="0" smtClean="0"/>
              <a:t>More consumers want pasture raised meat and dairy products</a:t>
            </a:r>
          </a:p>
        </p:txBody>
      </p:sp>
      <p:sp>
        <p:nvSpPr>
          <p:cNvPr id="4" name="Content Placeholder 3"/>
          <p:cNvSpPr>
            <a:spLocks noGrp="1"/>
          </p:cNvSpPr>
          <p:nvPr>
            <p:ph sz="half" idx="2"/>
          </p:nvPr>
        </p:nvSpPr>
        <p:spPr>
          <a:xfrm>
            <a:off x="4648200" y="1600200"/>
            <a:ext cx="4038600" cy="4648200"/>
          </a:xfrm>
        </p:spPr>
        <p:txBody>
          <a:bodyPr>
            <a:normAutofit lnSpcReduction="10000"/>
          </a:bodyPr>
          <a:lstStyle/>
          <a:p>
            <a:r>
              <a:rPr lang="en-US" sz="2400" dirty="0" smtClean="0"/>
              <a:t>Less public funding for grazing networks and education</a:t>
            </a:r>
          </a:p>
          <a:p>
            <a:r>
              <a:rPr lang="en-US" sz="2400" dirty="0" smtClean="0"/>
              <a:t>Fewer professional development opportunities for educators</a:t>
            </a:r>
          </a:p>
          <a:p>
            <a:r>
              <a:rPr lang="en-US" sz="2400" dirty="0" smtClean="0"/>
              <a:t>Changes in grazing techniques and terminology</a:t>
            </a:r>
          </a:p>
          <a:p>
            <a:r>
              <a:rPr lang="en-US" sz="2400" dirty="0" smtClean="0"/>
              <a:t>No single source for education materials</a:t>
            </a:r>
          </a:p>
          <a:p>
            <a:pPr marL="0" indent="0">
              <a:buNone/>
            </a:pPr>
            <a:endParaRPr lang="en-US" sz="2400" dirty="0" smtClean="0"/>
          </a:p>
          <a:p>
            <a:endParaRPr lang="en-US" sz="2400" dirty="0" smtClean="0"/>
          </a:p>
          <a:p>
            <a:endParaRPr lang="en-US" dirty="0"/>
          </a:p>
        </p:txBody>
      </p:sp>
      <p:sp>
        <p:nvSpPr>
          <p:cNvPr id="5" name="Slide Number Placeholder 4"/>
          <p:cNvSpPr>
            <a:spLocks noGrp="1"/>
          </p:cNvSpPr>
          <p:nvPr>
            <p:ph type="sldNum" sz="quarter" idx="12"/>
          </p:nvPr>
        </p:nvSpPr>
        <p:spPr/>
        <p:txBody>
          <a:bodyPr/>
          <a:lstStyle/>
          <a:p>
            <a:pPr>
              <a:defRPr/>
            </a:pPr>
            <a:fld id="{1E959A6A-6FF7-4627-B2F0-AA7A6528956E}" type="slidenum">
              <a:rPr lang="en-US" smtClean="0">
                <a:solidFill>
                  <a:prstClr val="white"/>
                </a:solidFill>
              </a:rPr>
              <a:pPr>
                <a:defRPr/>
              </a:pPr>
              <a:t>12</a:t>
            </a:fld>
            <a:endParaRPr lang="en-US">
              <a:solidFill>
                <a:prstClr val="white"/>
              </a:solidFill>
            </a:endParaRPr>
          </a:p>
        </p:txBody>
      </p:sp>
    </p:spTree>
    <p:extLst>
      <p:ext uri="{BB962C8B-B14F-4D97-AF65-F5344CB8AC3E}">
        <p14:creationId xmlns:p14="http://schemas.microsoft.com/office/powerpoint/2010/main" val="30617647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effectLst>
                  <a:outerShdw blurRad="38100" dist="38100" dir="2700000" algn="tl">
                    <a:srgbClr val="000000">
                      <a:alpha val="43137"/>
                    </a:srgbClr>
                  </a:outerShdw>
                </a:effectLst>
              </a:rPr>
              <a:t>What Could a Grazing Educator Network Achieve?</a:t>
            </a:r>
            <a:r>
              <a:rPr lang="en-US" dirty="0" smtClean="0"/>
              <a:t> </a:t>
            </a:r>
            <a:endParaRPr lang="en-US" dirty="0"/>
          </a:p>
        </p:txBody>
      </p:sp>
      <p:sp>
        <p:nvSpPr>
          <p:cNvPr id="3" name="Content Placeholder 2"/>
          <p:cNvSpPr>
            <a:spLocks noGrp="1"/>
          </p:cNvSpPr>
          <p:nvPr>
            <p:ph sz="half" idx="1"/>
          </p:nvPr>
        </p:nvSpPr>
        <p:spPr>
          <a:xfrm>
            <a:off x="533400" y="1600200"/>
            <a:ext cx="4038600" cy="5029200"/>
          </a:xfrm>
        </p:spPr>
        <p:txBody>
          <a:bodyPr/>
          <a:lstStyle/>
          <a:p>
            <a:r>
              <a:rPr lang="en-US" sz="2200" dirty="0" smtClean="0"/>
              <a:t>Connect Upper Midwest Educators through  </a:t>
            </a:r>
            <a:r>
              <a:rPr lang="en-US" sz="2200" dirty="0"/>
              <a:t>discussion and sharing</a:t>
            </a:r>
            <a:endParaRPr lang="en-US" sz="2200" dirty="0" smtClean="0"/>
          </a:p>
          <a:p>
            <a:r>
              <a:rPr lang="en-US" sz="2200" dirty="0" smtClean="0"/>
              <a:t>Assess education materials-tool; determine what’s missing and fill the gaps</a:t>
            </a:r>
          </a:p>
          <a:p>
            <a:r>
              <a:rPr lang="en-US" sz="2200" dirty="0" smtClean="0"/>
              <a:t>Create a platform to house and access materials and tools</a:t>
            </a:r>
          </a:p>
          <a:p>
            <a:r>
              <a:rPr lang="en-US" sz="2200" dirty="0" smtClean="0"/>
              <a:t>Share what works and why</a:t>
            </a:r>
          </a:p>
          <a:p>
            <a:r>
              <a:rPr lang="en-US" sz="2200" dirty="0" smtClean="0"/>
              <a:t>Cross-pollination of staff, students, apprentices and programs</a:t>
            </a:r>
            <a:endParaRPr lang="en-US" sz="2200" dirty="0"/>
          </a:p>
        </p:txBody>
      </p:sp>
      <p:sp>
        <p:nvSpPr>
          <p:cNvPr id="4" name="Content Placeholder 3"/>
          <p:cNvSpPr>
            <a:spLocks noGrp="1"/>
          </p:cNvSpPr>
          <p:nvPr>
            <p:ph sz="half" idx="2"/>
          </p:nvPr>
        </p:nvSpPr>
        <p:spPr>
          <a:xfrm>
            <a:off x="4648200" y="1600200"/>
            <a:ext cx="4038600" cy="5029200"/>
          </a:xfrm>
        </p:spPr>
        <p:txBody>
          <a:bodyPr/>
          <a:lstStyle/>
          <a:p>
            <a:r>
              <a:rPr lang="en-US" sz="2200" dirty="0" smtClean="0"/>
              <a:t>Involve established grazing education programs</a:t>
            </a:r>
          </a:p>
          <a:p>
            <a:r>
              <a:rPr lang="en-US" sz="2200" dirty="0" smtClean="0"/>
              <a:t>Access materials-tools no longer in circulation</a:t>
            </a:r>
          </a:p>
          <a:p>
            <a:r>
              <a:rPr lang="en-US" sz="2200" dirty="0" smtClean="0"/>
              <a:t>Build collaboration that is more “grass-roots” than “top-down”</a:t>
            </a:r>
          </a:p>
          <a:p>
            <a:r>
              <a:rPr lang="en-US" sz="2200" dirty="0" smtClean="0"/>
              <a:t>Include educators of various types; farmers, academics, agency and consultants</a:t>
            </a:r>
          </a:p>
          <a:p>
            <a:r>
              <a:rPr lang="en-US" sz="2200" dirty="0" smtClean="0"/>
              <a:t>Establish basic principles of managed grazing that are taught by all</a:t>
            </a:r>
            <a:endParaRPr lang="en-US" sz="2400" dirty="0"/>
          </a:p>
          <a:p>
            <a:endParaRPr lang="en-US" sz="2200" dirty="0"/>
          </a:p>
        </p:txBody>
      </p:sp>
      <p:sp>
        <p:nvSpPr>
          <p:cNvPr id="5" name="Slide Number Placeholder 4"/>
          <p:cNvSpPr>
            <a:spLocks noGrp="1"/>
          </p:cNvSpPr>
          <p:nvPr>
            <p:ph type="sldNum" sz="quarter" idx="12"/>
          </p:nvPr>
        </p:nvSpPr>
        <p:spPr/>
        <p:txBody>
          <a:bodyPr/>
          <a:lstStyle/>
          <a:p>
            <a:pPr>
              <a:defRPr/>
            </a:pPr>
            <a:fld id="{1E959A6A-6FF7-4627-B2F0-AA7A6528956E}" type="slidenum">
              <a:rPr lang="en-US" smtClean="0">
                <a:solidFill>
                  <a:prstClr val="white"/>
                </a:solidFill>
              </a:rPr>
              <a:pPr>
                <a:defRPr/>
              </a:pPr>
              <a:t>13</a:t>
            </a:fld>
            <a:endParaRPr lang="en-US">
              <a:solidFill>
                <a:prstClr val="white"/>
              </a:solidFill>
            </a:endParaRPr>
          </a:p>
        </p:txBody>
      </p:sp>
    </p:spTree>
    <p:extLst>
      <p:ext uri="{BB962C8B-B14F-4D97-AF65-F5344CB8AC3E}">
        <p14:creationId xmlns:p14="http://schemas.microsoft.com/office/powerpoint/2010/main" val="23154757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effectLst>
                  <a:outerShdw blurRad="38100" dist="38100" dir="2700000" algn="tl">
                    <a:srgbClr val="000000">
                      <a:alpha val="43137"/>
                    </a:srgbClr>
                  </a:outerShdw>
                </a:effectLst>
              </a:rPr>
              <a:t>What is the format for today’s webinar?</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8229600" cy="4876800"/>
          </a:xfrm>
        </p:spPr>
        <p:txBody>
          <a:bodyPr/>
          <a:lstStyle/>
          <a:p>
            <a:r>
              <a:rPr lang="en-US" sz="3200" b="1" dirty="0" smtClean="0"/>
              <a:t>Presenters will discuss topics, sharing experience and insights</a:t>
            </a:r>
          </a:p>
          <a:p>
            <a:r>
              <a:rPr lang="en-US" sz="3200" b="1" dirty="0" smtClean="0"/>
              <a:t>Audience is encouraged to do the same</a:t>
            </a:r>
          </a:p>
          <a:p>
            <a:r>
              <a:rPr lang="en-US" sz="3200" b="1" dirty="0" smtClean="0"/>
              <a:t>Moderators will “direct the traffic” and keep discussion moving </a:t>
            </a:r>
          </a:p>
          <a:p>
            <a:r>
              <a:rPr lang="en-US" sz="3200" b="1" dirty="0" smtClean="0"/>
              <a:t>Audience is asked to take a brief survey at the end of the webinar</a:t>
            </a:r>
          </a:p>
        </p:txBody>
      </p:sp>
      <p:sp>
        <p:nvSpPr>
          <p:cNvPr id="4" name="Slide Number Placeholder 3"/>
          <p:cNvSpPr>
            <a:spLocks noGrp="1"/>
          </p:cNvSpPr>
          <p:nvPr>
            <p:ph type="sldNum" sz="quarter" idx="12"/>
          </p:nvPr>
        </p:nvSpPr>
        <p:spPr/>
        <p:txBody>
          <a:bodyPr/>
          <a:lstStyle/>
          <a:p>
            <a:pPr>
              <a:defRPr/>
            </a:pPr>
            <a:fld id="{72145E7C-434E-4F6A-AD10-790A53FB9106}" type="slidenum">
              <a:rPr lang="en-US" smtClean="0">
                <a:solidFill>
                  <a:prstClr val="white"/>
                </a:solidFill>
              </a:rPr>
              <a:pPr>
                <a:defRPr/>
              </a:pPr>
              <a:t>14</a:t>
            </a:fld>
            <a:endParaRPr lang="en-US">
              <a:solidFill>
                <a:prstClr val="white"/>
              </a:solidFill>
            </a:endParaRPr>
          </a:p>
        </p:txBody>
      </p:sp>
    </p:spTree>
    <p:extLst>
      <p:ext uri="{BB962C8B-B14F-4D97-AF65-F5344CB8AC3E}">
        <p14:creationId xmlns:p14="http://schemas.microsoft.com/office/powerpoint/2010/main" val="21237976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Rhonda </a:t>
            </a:r>
            <a:r>
              <a:rPr lang="en-US" dirty="0" err="1" smtClean="0"/>
              <a:t>Gildersleeve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2057400"/>
            <a:ext cx="1905000" cy="2295525"/>
          </a:xfrm>
        </p:spPr>
      </p:pic>
      <p:sp>
        <p:nvSpPr>
          <p:cNvPr id="6" name="TextBox 5"/>
          <p:cNvSpPr txBox="1"/>
          <p:nvPr/>
        </p:nvSpPr>
        <p:spPr>
          <a:xfrm>
            <a:off x="2819400" y="1793081"/>
            <a:ext cx="5486400" cy="3970318"/>
          </a:xfrm>
          <a:prstGeom prst="rect">
            <a:avLst/>
          </a:prstGeom>
          <a:noFill/>
        </p:spPr>
        <p:txBody>
          <a:bodyPr wrap="square" rtlCol="0">
            <a:spAutoFit/>
          </a:bodyPr>
          <a:lstStyle/>
          <a:p>
            <a:pPr marL="285750" indent="-285750">
              <a:buFont typeface="Arial" panose="020B0604020202020204" pitchFamily="34" charset="0"/>
              <a:buChar char="•"/>
            </a:pPr>
            <a:r>
              <a:rPr lang="en-US" dirty="0"/>
              <a:t>UW Extension Grazing Specialist Rhonda </a:t>
            </a:r>
            <a:r>
              <a:rPr lang="en-US" dirty="0" err="1"/>
              <a:t>Gildersleeve</a:t>
            </a:r>
            <a:r>
              <a:rPr lang="en-US" dirty="0"/>
              <a:t> has worked with agricultural producers in California </a:t>
            </a:r>
            <a:r>
              <a:rPr lang="en-US" dirty="0" smtClean="0"/>
              <a:t>and </a:t>
            </a:r>
            <a:r>
              <a:rPr lang="en-US" dirty="0"/>
              <a:t>Wisconsin on profitable and environmentally sound grazing-based production systems for beef, sheep, and dairy cattle</a:t>
            </a:r>
            <a:r>
              <a:rPr lang="en-US" dirty="0" smtClean="0"/>
              <a:t>.</a:t>
            </a:r>
          </a:p>
          <a:p>
            <a:pPr marL="285750" indent="-285750">
              <a:buFont typeface="Arial" panose="020B0604020202020204" pitchFamily="34" charset="0"/>
              <a:buChar char="•"/>
            </a:pPr>
            <a:r>
              <a:rPr lang="en-US" dirty="0" smtClean="0"/>
              <a:t>A </a:t>
            </a:r>
            <a:r>
              <a:rPr lang="en-US" dirty="0"/>
              <a:t>native of Grant County, Wisconsin, Rhonda received a B.S. Agriculture in production agronomy from UW-River Falls, and also holds M.S. (University of Florida) and Ph.D. (Texas A&amp;M University) degrees with emphasis on management of pasture and rangeland ecosystems</a:t>
            </a:r>
            <a:r>
              <a:rPr lang="en-US" dirty="0" smtClean="0"/>
              <a:t>.</a:t>
            </a:r>
          </a:p>
          <a:p>
            <a:pPr marL="285750" indent="-285750">
              <a:buFont typeface="Arial" panose="020B0604020202020204" pitchFamily="34" charset="0"/>
              <a:buChar char="•"/>
            </a:pPr>
            <a:r>
              <a:rPr lang="en-US" dirty="0" smtClean="0"/>
              <a:t>In </a:t>
            </a:r>
            <a:r>
              <a:rPr lang="en-US" dirty="0"/>
              <a:t>her spare time, Rhonda manages her own organic dairy  farm near Boscobel, WI.</a:t>
            </a:r>
          </a:p>
          <a:p>
            <a:endParaRPr lang="en-US" dirty="0"/>
          </a:p>
        </p:txBody>
      </p:sp>
    </p:spTree>
    <p:extLst>
      <p:ext uri="{BB962C8B-B14F-4D97-AF65-F5344CB8AC3E}">
        <p14:creationId xmlns:p14="http://schemas.microsoft.com/office/powerpoint/2010/main" val="37689256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latin typeface="Arial" panose="020B0604020202020204" pitchFamily="34" charset="0"/>
                <a:cs typeface="Arial" panose="020B0604020202020204" pitchFamily="34" charset="0"/>
              </a:rPr>
              <a:t>Use Livestock Husbandry Skills </a:t>
            </a:r>
            <a:br>
              <a:rPr lang="en-US" sz="3600" b="1" dirty="0" smtClean="0">
                <a:latin typeface="Arial" panose="020B0604020202020204" pitchFamily="34" charset="0"/>
                <a:cs typeface="Arial" panose="020B0604020202020204" pitchFamily="34" charset="0"/>
              </a:rPr>
            </a:br>
            <a:r>
              <a:rPr lang="en-US" sz="3600" b="1" dirty="0" smtClean="0">
                <a:latin typeface="Arial" panose="020B0604020202020204" pitchFamily="34" charset="0"/>
                <a:cs typeface="Arial" panose="020B0604020202020204" pitchFamily="34" charset="0"/>
              </a:rPr>
              <a:t>to Monitor the Grazing Animal</a:t>
            </a:r>
            <a:endParaRPr lang="en-US" sz="36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buNone/>
            </a:pPr>
            <a:r>
              <a:rPr lang="en-US" dirty="0" smtClean="0"/>
              <a:t>We have several tools available to monitor animal performance on pasture:</a:t>
            </a:r>
          </a:p>
          <a:p>
            <a:r>
              <a:rPr lang="en-US" dirty="0" smtClean="0"/>
              <a:t>Production parameters: milk production, livestock weight gains, reproduction success, etc.</a:t>
            </a:r>
          </a:p>
          <a:p>
            <a:r>
              <a:rPr lang="en-US" dirty="0" smtClean="0"/>
              <a:t>Body condition scores</a:t>
            </a:r>
          </a:p>
          <a:p>
            <a:r>
              <a:rPr lang="en-US" dirty="0" smtClean="0"/>
              <a:t>Animal behaviors</a:t>
            </a:r>
          </a:p>
          <a:p>
            <a:r>
              <a:rPr lang="en-US" dirty="0" smtClean="0"/>
              <a:t>Manure consistency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3886200"/>
            <a:ext cx="3352800" cy="2244436"/>
          </a:xfrm>
          <a:prstGeom prst="rect">
            <a:avLst/>
          </a:prstGeom>
        </p:spPr>
      </p:pic>
    </p:spTree>
    <p:extLst>
      <p:ext uri="{BB962C8B-B14F-4D97-AF65-F5344CB8AC3E}">
        <p14:creationId xmlns:p14="http://schemas.microsoft.com/office/powerpoint/2010/main" val="37953341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normAutofit/>
          </a:bodyPr>
          <a:lstStyle/>
          <a:p>
            <a:r>
              <a:rPr lang="en-US" sz="3600" b="1" dirty="0" smtClean="0">
                <a:latin typeface="Arial" panose="020B0604020202020204" pitchFamily="34" charset="0"/>
                <a:cs typeface="Arial" panose="020B0604020202020204" pitchFamily="34" charset="0"/>
              </a:rPr>
              <a:t>Grazing Animal Basics That We Need to Know</a:t>
            </a:r>
            <a:endParaRPr lang="en-US" sz="36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905000"/>
            <a:ext cx="8229600" cy="3916363"/>
          </a:xfrm>
        </p:spPr>
        <p:txBody>
          <a:bodyPr>
            <a:normAutofit/>
          </a:bodyPr>
          <a:lstStyle/>
          <a:p>
            <a:r>
              <a:rPr lang="en-US" dirty="0" smtClean="0"/>
              <a:t>Definitions</a:t>
            </a:r>
          </a:p>
          <a:p>
            <a:r>
              <a:rPr lang="en-US" dirty="0" smtClean="0"/>
              <a:t>Diet preferences</a:t>
            </a:r>
            <a:endParaRPr lang="en-US" dirty="0"/>
          </a:p>
          <a:p>
            <a:r>
              <a:rPr lang="en-US" dirty="0"/>
              <a:t>Digestive physiology</a:t>
            </a:r>
          </a:p>
          <a:p>
            <a:r>
              <a:rPr lang="en-US" dirty="0"/>
              <a:t>Nutrient needs of grazing livestock</a:t>
            </a:r>
          </a:p>
          <a:p>
            <a:r>
              <a:rPr lang="en-US" dirty="0" smtClean="0"/>
              <a:t>Dry matter intake (DMI) factors</a:t>
            </a:r>
          </a:p>
          <a:p>
            <a:r>
              <a:rPr lang="en-US" dirty="0" smtClean="0"/>
              <a:t>Relationships with pasture management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3600" y="1828800"/>
            <a:ext cx="2750726" cy="1841395"/>
          </a:xfrm>
          <a:prstGeom prst="rect">
            <a:avLst/>
          </a:prstGeom>
        </p:spPr>
      </p:pic>
    </p:spTree>
    <p:extLst>
      <p:ext uri="{BB962C8B-B14F-4D97-AF65-F5344CB8AC3E}">
        <p14:creationId xmlns:p14="http://schemas.microsoft.com/office/powerpoint/2010/main" val="16489732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68362"/>
          </a:xfrm>
        </p:spPr>
        <p:txBody>
          <a:bodyPr>
            <a:normAutofit/>
          </a:bodyPr>
          <a:lstStyle/>
          <a:p>
            <a:r>
              <a:rPr lang="en-US" sz="4000" b="1" dirty="0" smtClean="0">
                <a:latin typeface="Arial" panose="020B0604020202020204" pitchFamily="34" charset="0"/>
                <a:cs typeface="Arial" panose="020B0604020202020204" pitchFamily="34" charset="0"/>
              </a:rPr>
              <a:t>Definitions</a:t>
            </a:r>
            <a:endParaRPr lang="en-US" sz="40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066800"/>
            <a:ext cx="8229600" cy="4114800"/>
          </a:xfrm>
        </p:spPr>
        <p:txBody>
          <a:bodyPr>
            <a:noAutofit/>
          </a:bodyPr>
          <a:lstStyle/>
          <a:p>
            <a:r>
              <a:rPr lang="en-US" sz="2800" dirty="0">
                <a:latin typeface="Arial" panose="020B0604020202020204" pitchFamily="34" charset="0"/>
                <a:cs typeface="Arial" panose="020B0604020202020204" pitchFamily="34" charset="0"/>
              </a:rPr>
              <a:t>Grazing animals co-evolved with their natural diets and developed </a:t>
            </a:r>
            <a:r>
              <a:rPr lang="en-US" sz="2800" dirty="0" smtClean="0">
                <a:latin typeface="Arial" panose="020B0604020202020204" pitchFamily="34" charset="0"/>
                <a:cs typeface="Arial" panose="020B0604020202020204" pitchFamily="34" charset="0"/>
              </a:rPr>
              <a:t>digestive systems to </a:t>
            </a:r>
            <a:r>
              <a:rPr lang="en-US" sz="2800" dirty="0">
                <a:latin typeface="Arial" panose="020B0604020202020204" pitchFamily="34" charset="0"/>
                <a:cs typeface="Arial" panose="020B0604020202020204" pitchFamily="34" charset="0"/>
              </a:rPr>
              <a:t>optimize their food resources</a:t>
            </a:r>
          </a:p>
          <a:p>
            <a:r>
              <a:rPr lang="en-US" sz="2800" b="1" dirty="0" smtClean="0">
                <a:solidFill>
                  <a:srgbClr val="FF0000"/>
                </a:solidFill>
                <a:latin typeface="Arial" panose="020B0604020202020204" pitchFamily="34" charset="0"/>
                <a:cs typeface="Arial" panose="020B0604020202020204" pitchFamily="34" charset="0"/>
              </a:rPr>
              <a:t>Herbivores:</a:t>
            </a:r>
            <a:r>
              <a:rPr lang="en-US" sz="2800" dirty="0" smtClean="0">
                <a:latin typeface="Arial" panose="020B0604020202020204" pitchFamily="34" charset="0"/>
                <a:cs typeface="Arial" panose="020B0604020202020204" pitchFamily="34" charset="0"/>
              </a:rPr>
              <a:t> plant-based diets </a:t>
            </a:r>
          </a:p>
          <a:p>
            <a:r>
              <a:rPr lang="en-US" sz="2800" b="1" dirty="0" smtClean="0">
                <a:solidFill>
                  <a:srgbClr val="00B050"/>
                </a:solidFill>
                <a:latin typeface="Arial" panose="020B0604020202020204" pitchFamily="34" charset="0"/>
                <a:cs typeface="Arial" panose="020B0604020202020204" pitchFamily="34" charset="0"/>
              </a:rPr>
              <a:t>Ruminants:</a:t>
            </a:r>
            <a:r>
              <a:rPr lang="en-US" sz="2800" dirty="0" smtClean="0">
                <a:latin typeface="Arial" panose="020B0604020202020204" pitchFamily="34" charset="0"/>
                <a:cs typeface="Arial" panose="020B0604020202020204" pitchFamily="34" charset="0"/>
              </a:rPr>
              <a:t> type of herbivore that has a 4 compartment stomach designed for “batch-processing” forages (cattle, sheep, goats)</a:t>
            </a:r>
          </a:p>
          <a:p>
            <a:r>
              <a:rPr lang="en-US" sz="2800" b="1" dirty="0" smtClean="0">
                <a:solidFill>
                  <a:srgbClr val="0070C0"/>
                </a:solidFill>
                <a:latin typeface="Arial" panose="020B0604020202020204" pitchFamily="34" charset="0"/>
                <a:cs typeface="Arial" panose="020B0604020202020204" pitchFamily="34" charset="0"/>
              </a:rPr>
              <a:t>Some herbivores are not ruminants</a:t>
            </a:r>
            <a:r>
              <a:rPr lang="en-US" sz="2800" b="1" dirty="0" smtClean="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(swine, horses)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042" y="5265468"/>
            <a:ext cx="1796444" cy="120257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0" y="5265468"/>
            <a:ext cx="1668689" cy="118091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5265468"/>
            <a:ext cx="1603437" cy="1202578"/>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00" y="5265468"/>
            <a:ext cx="1817498" cy="1202578"/>
          </a:xfrm>
          <a:prstGeom prst="rect">
            <a:avLst/>
          </a:prstGeom>
        </p:spPr>
      </p:pic>
    </p:spTree>
    <p:extLst>
      <p:ext uri="{BB962C8B-B14F-4D97-AF65-F5344CB8AC3E}">
        <p14:creationId xmlns:p14="http://schemas.microsoft.com/office/powerpoint/2010/main" val="39166881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286000" y="533400"/>
            <a:ext cx="6324600" cy="914400"/>
          </a:xfrm>
        </p:spPr>
        <p:txBody>
          <a:bodyPr>
            <a:normAutofit fontScale="90000"/>
          </a:bodyPr>
          <a:lstStyle/>
          <a:p>
            <a:pPr algn="r"/>
            <a:r>
              <a:rPr lang="en-US" sz="4000" b="1" dirty="0" smtClean="0">
                <a:latin typeface="Arial" panose="020B0604020202020204" pitchFamily="34" charset="0"/>
                <a:cs typeface="Arial" panose="020B0604020202020204" pitchFamily="34" charset="0"/>
              </a:rPr>
              <a:t>Herbivore Diet Preferences:</a:t>
            </a:r>
            <a:endParaRPr lang="en-US" sz="4000" b="1" dirty="0">
              <a:latin typeface="Arial" panose="020B0604020202020204" pitchFamily="34" charset="0"/>
              <a:cs typeface="Arial" panose="020B0604020202020204" pitchFamily="34" charset="0"/>
            </a:endParaRPr>
          </a:p>
        </p:txBody>
      </p:sp>
      <p:graphicFrame>
        <p:nvGraphicFramePr>
          <p:cNvPr id="7210" name="Object 42"/>
          <p:cNvGraphicFramePr>
            <a:graphicFrameLocks noChangeAspect="1"/>
          </p:cNvGraphicFramePr>
          <p:nvPr>
            <p:extLst>
              <p:ext uri="{D42A27DB-BD31-4B8C-83A1-F6EECF244321}">
                <p14:modId xmlns:p14="http://schemas.microsoft.com/office/powerpoint/2010/main" val="3014509168"/>
              </p:ext>
            </p:extLst>
          </p:nvPr>
        </p:nvGraphicFramePr>
        <p:xfrm>
          <a:off x="620486" y="304800"/>
          <a:ext cx="1582506" cy="1284288"/>
        </p:xfrm>
        <a:graphic>
          <a:graphicData uri="http://schemas.openxmlformats.org/presentationml/2006/ole">
            <mc:AlternateContent xmlns:mc="http://schemas.openxmlformats.org/markup-compatibility/2006">
              <mc:Choice xmlns:v="urn:schemas-microsoft-com:vml" Requires="v">
                <p:oleObj spid="_x0000_s1061" name="Clip" r:id="rId4" imgW="1904400" imgH="1546920" progId="">
                  <p:embed/>
                </p:oleObj>
              </mc:Choice>
              <mc:Fallback>
                <p:oleObj name="Clip" r:id="rId4" imgW="1904400" imgH="154692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486" y="304800"/>
                        <a:ext cx="1582506" cy="1284288"/>
                      </a:xfrm>
                      <a:prstGeom prst="rect">
                        <a:avLst/>
                      </a:prstGeom>
                      <a:noFill/>
                      <a:extLst/>
                    </p:spPr>
                  </p:pic>
                </p:oleObj>
              </mc:Fallback>
            </mc:AlternateContent>
          </a:graphicData>
        </a:graphic>
      </p:graphicFrame>
      <p:sp>
        <p:nvSpPr>
          <p:cNvPr id="3" name="TextBox 2"/>
          <p:cNvSpPr txBox="1"/>
          <p:nvPr/>
        </p:nvSpPr>
        <p:spPr>
          <a:xfrm>
            <a:off x="609600" y="1752600"/>
            <a:ext cx="8229600" cy="1938992"/>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Grazers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primarily grasses (&lt; 25% browse)</a:t>
            </a:r>
          </a:p>
          <a:p>
            <a:r>
              <a:rPr lang="en-US" sz="2400" b="1" dirty="0">
                <a:latin typeface="Arial" panose="020B0604020202020204" pitchFamily="34" charset="0"/>
                <a:cs typeface="Arial" panose="020B0604020202020204" pitchFamily="34" charset="0"/>
              </a:rPr>
              <a:t>Browsers: </a:t>
            </a:r>
            <a:r>
              <a:rPr lang="en-US" sz="2400" dirty="0">
                <a:latin typeface="Arial" panose="020B0604020202020204" pitchFamily="34" charset="0"/>
                <a:cs typeface="Arial" panose="020B0604020202020204" pitchFamily="34" charset="0"/>
              </a:rPr>
              <a:t>primarily woody plant foliage, shrub/forb stems and leaves (&lt;25% grasses)</a:t>
            </a:r>
          </a:p>
          <a:p>
            <a:r>
              <a:rPr lang="en-US" sz="2400" b="1" dirty="0">
                <a:latin typeface="Arial" panose="020B0604020202020204" pitchFamily="34" charset="0"/>
                <a:cs typeface="Arial" panose="020B0604020202020204" pitchFamily="34" charset="0"/>
              </a:rPr>
              <a:t>Intermediates: </a:t>
            </a:r>
            <a:r>
              <a:rPr lang="en-US" sz="2400" dirty="0">
                <a:latin typeface="Arial" panose="020B0604020202020204" pitchFamily="34" charset="0"/>
                <a:cs typeface="Arial" panose="020B0604020202020204" pitchFamily="34" charset="0"/>
              </a:rPr>
              <a:t>switch hitters who </a:t>
            </a:r>
            <a:r>
              <a:rPr lang="en-US" sz="2400" dirty="0" smtClean="0">
                <a:latin typeface="Arial" panose="020B0604020202020204" pitchFamily="34" charset="0"/>
                <a:cs typeface="Arial" panose="020B0604020202020204" pitchFamily="34" charset="0"/>
              </a:rPr>
              <a:t>adjust </a:t>
            </a:r>
            <a:r>
              <a:rPr lang="en-US" sz="2400" dirty="0">
                <a:latin typeface="Arial" panose="020B0604020202020204" pitchFamily="34" charset="0"/>
                <a:cs typeface="Arial" panose="020B0604020202020204" pitchFamily="34" charset="0"/>
              </a:rPr>
              <a:t>to available food supply</a:t>
            </a:r>
          </a:p>
        </p:txBody>
      </p:sp>
      <p:pic>
        <p:nvPicPr>
          <p:cNvPr id="103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3465269"/>
            <a:ext cx="4981575" cy="3158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Hosted by Warren King and Jane Jewett</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5824" t="26939" r="22615"/>
          <a:stretch/>
        </p:blipFill>
        <p:spPr>
          <a:xfrm>
            <a:off x="0" y="1386536"/>
            <a:ext cx="3733800" cy="3306763"/>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5479" t="5400" r="18473" b="25352"/>
          <a:stretch/>
        </p:blipFill>
        <p:spPr>
          <a:xfrm>
            <a:off x="5486400" y="1386536"/>
            <a:ext cx="3657600" cy="3306764"/>
          </a:xfrm>
          <a:prstGeom prst="rect">
            <a:avLst/>
          </a:prstGeom>
        </p:spPr>
      </p:pic>
      <p:sp>
        <p:nvSpPr>
          <p:cNvPr id="6" name="TextBox 5"/>
          <p:cNvSpPr txBox="1"/>
          <p:nvPr/>
        </p:nvSpPr>
        <p:spPr>
          <a:xfrm>
            <a:off x="0" y="4800600"/>
            <a:ext cx="3886200" cy="2308324"/>
          </a:xfrm>
          <a:prstGeom prst="rect">
            <a:avLst/>
          </a:prstGeom>
          <a:noFill/>
        </p:spPr>
        <p:txBody>
          <a:bodyPr wrap="square" rtlCol="0">
            <a:spAutoFit/>
          </a:bodyPr>
          <a:lstStyle/>
          <a:p>
            <a:pPr marL="285750" lvl="0" indent="-285750">
              <a:buFont typeface="Arial" panose="020B0604020202020204" pitchFamily="34" charset="0"/>
              <a:buChar char="•"/>
            </a:pPr>
            <a:r>
              <a:rPr lang="en-US" dirty="0"/>
              <a:t>Co-manager of the Pasture Project</a:t>
            </a:r>
          </a:p>
          <a:p>
            <a:pPr marL="285750" lvl="0" indent="-285750">
              <a:buFont typeface="Arial" panose="020B0604020202020204" pitchFamily="34" charset="0"/>
              <a:buChar char="•"/>
            </a:pPr>
            <a:r>
              <a:rPr lang="en-US" dirty="0"/>
              <a:t>President of </a:t>
            </a:r>
            <a:r>
              <a:rPr lang="en-US" dirty="0" err="1"/>
              <a:t>WellSpring</a:t>
            </a:r>
            <a:r>
              <a:rPr lang="en-US" dirty="0"/>
              <a:t>, Ltd</a:t>
            </a:r>
          </a:p>
          <a:p>
            <a:pPr marL="285750" lvl="0" indent="-285750">
              <a:buFont typeface="Arial" panose="020B0604020202020204" pitchFamily="34" charset="0"/>
              <a:buChar char="•"/>
            </a:pPr>
            <a:r>
              <a:rPr lang="en-US" dirty="0"/>
              <a:t>Work focused on expanding environmentally sustainable farming, developing local &amp; regional food systems and improving water quality </a:t>
            </a:r>
          </a:p>
          <a:p>
            <a:endParaRPr lang="en-US" dirty="0"/>
          </a:p>
        </p:txBody>
      </p:sp>
      <p:sp>
        <p:nvSpPr>
          <p:cNvPr id="7" name="TextBox 6"/>
          <p:cNvSpPr txBox="1"/>
          <p:nvPr/>
        </p:nvSpPr>
        <p:spPr>
          <a:xfrm>
            <a:off x="5372100" y="4820816"/>
            <a:ext cx="3886200" cy="923330"/>
          </a:xfrm>
          <a:prstGeom prst="rect">
            <a:avLst/>
          </a:prstGeom>
          <a:noFill/>
        </p:spPr>
        <p:txBody>
          <a:bodyPr wrap="square" rtlCol="0">
            <a:spAutoFit/>
          </a:bodyPr>
          <a:lstStyle/>
          <a:p>
            <a:pPr marL="285750" indent="-285750">
              <a:buFont typeface="Arial" panose="020B0604020202020204" pitchFamily="34" charset="0"/>
              <a:buChar char="•"/>
            </a:pPr>
            <a:r>
              <a:rPr lang="en-US" dirty="0"/>
              <a:t>Research Fellow, University of </a:t>
            </a:r>
            <a:r>
              <a:rPr lang="en-US" dirty="0" smtClean="0"/>
              <a:t>Minnesota</a:t>
            </a:r>
          </a:p>
          <a:p>
            <a:pPr marL="285750" indent="-285750">
              <a:buFont typeface="Arial" panose="020B0604020202020204" pitchFamily="34" charset="0"/>
              <a:buChar char="•"/>
            </a:pPr>
            <a:r>
              <a:rPr lang="en-US" dirty="0" smtClean="0"/>
              <a:t>Green </a:t>
            </a:r>
            <a:r>
              <a:rPr lang="en-US" dirty="0"/>
              <a:t>Lands Blue Waters Initiative</a:t>
            </a:r>
          </a:p>
        </p:txBody>
      </p:sp>
    </p:spTree>
    <p:extLst>
      <p:ext uri="{BB962C8B-B14F-4D97-AF65-F5344CB8AC3E}">
        <p14:creationId xmlns:p14="http://schemas.microsoft.com/office/powerpoint/2010/main" val="133141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733800" y="533400"/>
            <a:ext cx="5181600" cy="1858962"/>
          </a:xfrm>
        </p:spPr>
        <p:txBody>
          <a:bodyPr>
            <a:normAutofit fontScale="90000"/>
          </a:bodyPr>
          <a:lstStyle/>
          <a:p>
            <a:r>
              <a:rPr lang="en-US" b="1" dirty="0" smtClean="0">
                <a:latin typeface="Arial" pitchFamily="34" charset="0"/>
                <a:cs typeface="Arial" pitchFamily="34" charset="0"/>
              </a:rPr>
              <a:t>Ruminant: </a:t>
            </a:r>
            <a:br>
              <a:rPr lang="en-US" b="1" dirty="0" smtClean="0">
                <a:latin typeface="Arial" pitchFamily="34" charset="0"/>
                <a:cs typeface="Arial" pitchFamily="34" charset="0"/>
              </a:rPr>
            </a:br>
            <a:r>
              <a:rPr lang="en-US" sz="3100" b="1" dirty="0" smtClean="0">
                <a:latin typeface="Arial" pitchFamily="34" charset="0"/>
                <a:cs typeface="Arial" pitchFamily="34" charset="0"/>
              </a:rPr>
              <a:t>Any hoofed animal that digests its food in two stages </a:t>
            </a:r>
            <a:endParaRPr lang="en-US" sz="3100" b="1" dirty="0">
              <a:latin typeface="Arial" pitchFamily="34" charset="0"/>
              <a:cs typeface="Arial" pitchFamily="34" charset="0"/>
            </a:endParaRPr>
          </a:p>
        </p:txBody>
      </p:sp>
      <p:pic>
        <p:nvPicPr>
          <p:cNvPr id="4102" name="Picture 6" descr="rumen_right"/>
          <p:cNvPicPr>
            <a:picLocks noGrp="1" noChangeAspect="1" noChangeArrowheads="1"/>
          </p:cNvPicPr>
          <p:nvPr>
            <p:ph sz="half" idx="1"/>
          </p:nvPr>
        </p:nvPicPr>
        <p:blipFill>
          <a:blip r:embed="rId3" cstate="print"/>
          <a:stretch>
            <a:fillRect/>
          </a:stretch>
        </p:blipFill>
        <p:spPr>
          <a:xfrm>
            <a:off x="152400" y="457200"/>
            <a:ext cx="4106914" cy="2453481"/>
          </a:xfrm>
          <a:noFill/>
          <a:ln/>
        </p:spPr>
      </p:pic>
      <p:sp>
        <p:nvSpPr>
          <p:cNvPr id="4100" name="Rectangle 4"/>
          <p:cNvSpPr>
            <a:spLocks noGrp="1" noChangeArrowheads="1"/>
          </p:cNvSpPr>
          <p:nvPr>
            <p:ph sz="half" idx="2"/>
          </p:nvPr>
        </p:nvSpPr>
        <p:spPr>
          <a:xfrm>
            <a:off x="381000" y="4114800"/>
            <a:ext cx="8382000" cy="2209800"/>
          </a:xfrm>
        </p:spPr>
        <p:txBody>
          <a:bodyPr>
            <a:normAutofit fontScale="85000" lnSpcReduction="20000"/>
          </a:bodyPr>
          <a:lstStyle/>
          <a:p>
            <a:r>
              <a:rPr lang="en-US" sz="3100" dirty="0" smtClean="0">
                <a:latin typeface="Arial" pitchFamily="34" charset="0"/>
                <a:cs typeface="Arial" pitchFamily="34" charset="0"/>
              </a:rPr>
              <a:t>Ruminants </a:t>
            </a:r>
            <a:r>
              <a:rPr lang="en-US" sz="3100" dirty="0">
                <a:latin typeface="Arial" pitchFamily="34" charset="0"/>
                <a:cs typeface="Arial" pitchFamily="34" charset="0"/>
              </a:rPr>
              <a:t>evolved to consume </a:t>
            </a:r>
            <a:r>
              <a:rPr lang="en-US" sz="3100" dirty="0" smtClean="0">
                <a:latin typeface="Arial" pitchFamily="34" charset="0"/>
                <a:cs typeface="Arial" pitchFamily="34" charset="0"/>
              </a:rPr>
              <a:t>cellulose-based roughages</a:t>
            </a:r>
            <a:endParaRPr lang="en-US" sz="3100" dirty="0">
              <a:latin typeface="Arial" pitchFamily="34" charset="0"/>
              <a:cs typeface="Arial" pitchFamily="34" charset="0"/>
            </a:endParaRPr>
          </a:p>
          <a:p>
            <a:r>
              <a:rPr lang="en-US" sz="3100" dirty="0" smtClean="0">
                <a:latin typeface="Arial" pitchFamily="34" charset="0"/>
                <a:cs typeface="Arial" pitchFamily="34" charset="0"/>
              </a:rPr>
              <a:t>Consume forages rapidly and complete chewing </a:t>
            </a:r>
            <a:r>
              <a:rPr lang="en-US" sz="3100" dirty="0">
                <a:latin typeface="Arial" pitchFamily="34" charset="0"/>
                <a:cs typeface="Arial" pitchFamily="34" charset="0"/>
              </a:rPr>
              <a:t>process </a:t>
            </a:r>
            <a:r>
              <a:rPr lang="en-US" sz="3100" dirty="0" smtClean="0">
                <a:latin typeface="Arial" pitchFamily="34" charset="0"/>
                <a:cs typeface="Arial" pitchFamily="34" charset="0"/>
              </a:rPr>
              <a:t>later</a:t>
            </a:r>
          </a:p>
          <a:p>
            <a:r>
              <a:rPr lang="en-US" sz="3100" dirty="0" smtClean="0">
                <a:latin typeface="Arial" pitchFamily="34" charset="0"/>
                <a:cs typeface="Arial" pitchFamily="34" charset="0"/>
              </a:rPr>
              <a:t>Digestive </a:t>
            </a:r>
            <a:r>
              <a:rPr lang="en-US" sz="3100" dirty="0">
                <a:latin typeface="Arial" pitchFamily="34" charset="0"/>
                <a:cs typeface="Arial" pitchFamily="34" charset="0"/>
              </a:rPr>
              <a:t>system includes a fermentation process by microbes that converts fiber to useable </a:t>
            </a:r>
            <a:r>
              <a:rPr lang="en-US" sz="3100" dirty="0" smtClean="0">
                <a:latin typeface="Arial" pitchFamily="34" charset="0"/>
                <a:cs typeface="Arial" pitchFamily="34" charset="0"/>
              </a:rPr>
              <a:t>nutrients</a:t>
            </a:r>
            <a:endParaRPr lang="en-US" sz="2800" b="1" dirty="0"/>
          </a:p>
        </p:txBody>
      </p:sp>
      <p:graphicFrame>
        <p:nvGraphicFramePr>
          <p:cNvPr id="6" name="Diagram 5"/>
          <p:cNvGraphicFramePr/>
          <p:nvPr/>
        </p:nvGraphicFramePr>
        <p:xfrm>
          <a:off x="685800" y="2590800"/>
          <a:ext cx="7772400" cy="1752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sz="4000" b="1" dirty="0">
                <a:latin typeface="Arial" pitchFamily="34" charset="0"/>
                <a:cs typeface="Arial" pitchFamily="34" charset="0"/>
              </a:rPr>
              <a:t>Ruminant </a:t>
            </a:r>
            <a:r>
              <a:rPr lang="en-US" sz="4000" b="1" dirty="0" smtClean="0">
                <a:latin typeface="Arial" pitchFamily="34" charset="0"/>
                <a:cs typeface="Arial" pitchFamily="34" charset="0"/>
              </a:rPr>
              <a:t>Physiology</a:t>
            </a:r>
            <a:endParaRPr lang="en-US" sz="4000" b="1" dirty="0">
              <a:latin typeface="Arial" pitchFamily="34" charset="0"/>
              <a:cs typeface="Arial" pitchFamily="34" charset="0"/>
            </a:endParaRPr>
          </a:p>
        </p:txBody>
      </p:sp>
      <p:sp>
        <p:nvSpPr>
          <p:cNvPr id="40963" name="Rectangle 3"/>
          <p:cNvSpPr>
            <a:spLocks noGrp="1" noChangeArrowheads="1"/>
          </p:cNvSpPr>
          <p:nvPr>
            <p:ph type="body" idx="1"/>
          </p:nvPr>
        </p:nvSpPr>
        <p:spPr>
          <a:xfrm>
            <a:off x="457200" y="3505200"/>
            <a:ext cx="8382000" cy="2895600"/>
          </a:xfrm>
        </p:spPr>
        <p:txBody>
          <a:bodyPr>
            <a:normAutofit/>
          </a:bodyPr>
          <a:lstStyle/>
          <a:p>
            <a:r>
              <a:rPr lang="en-US" sz="2000" b="1" dirty="0" smtClean="0">
                <a:latin typeface="Arial" pitchFamily="34" charset="0"/>
                <a:cs typeface="Arial" pitchFamily="34" charset="0"/>
              </a:rPr>
              <a:t>Microbes use fermentation process to break down complex carbohydrates (CHOs) such as cellulose to glucose, then convert to volatile fatty acids (VFAs)</a:t>
            </a:r>
          </a:p>
          <a:p>
            <a:r>
              <a:rPr lang="en-US" sz="2000" b="1" dirty="0" smtClean="0">
                <a:solidFill>
                  <a:srgbClr val="0070C0"/>
                </a:solidFill>
                <a:latin typeface="Arial" pitchFamily="34" charset="0"/>
                <a:cs typeface="Arial" pitchFamily="34" charset="0"/>
              </a:rPr>
              <a:t>Higher fiber in diet stimulates saliva production, which in turn increases VFA production </a:t>
            </a:r>
          </a:p>
          <a:p>
            <a:r>
              <a:rPr lang="en-US" sz="2000" b="1" dirty="0" smtClean="0">
                <a:solidFill>
                  <a:srgbClr val="FF3300"/>
                </a:solidFill>
                <a:latin typeface="Arial" pitchFamily="34" charset="0"/>
                <a:cs typeface="Arial" pitchFamily="34" charset="0"/>
              </a:rPr>
              <a:t>Ruminants get &gt;70% of their energy from VFAs:            </a:t>
            </a:r>
          </a:p>
          <a:p>
            <a:pPr lvl="1"/>
            <a:r>
              <a:rPr lang="en-US" sz="1600" b="1" dirty="0" smtClean="0">
                <a:solidFill>
                  <a:srgbClr val="FF3300"/>
                </a:solidFill>
                <a:latin typeface="Arial" pitchFamily="34" charset="0"/>
                <a:cs typeface="Arial" pitchFamily="34" charset="0"/>
              </a:rPr>
              <a:t> acetic, proprionic and butyric acids</a:t>
            </a:r>
          </a:p>
          <a:p>
            <a:r>
              <a:rPr lang="en-US" sz="2000" b="1" dirty="0" smtClean="0">
                <a:latin typeface="Arial" pitchFamily="34" charset="0"/>
                <a:cs typeface="Arial" pitchFamily="34" charset="0"/>
              </a:rPr>
              <a:t>Virtually all VFA absorption occurs in rumen</a:t>
            </a:r>
            <a:endParaRPr lang="en-US" sz="2400" b="1" dirty="0" smtClean="0">
              <a:latin typeface="Arial" pitchFamily="34" charset="0"/>
              <a:cs typeface="Arial" pitchFamily="34" charset="0"/>
            </a:endParaRPr>
          </a:p>
          <a:p>
            <a:pPr marL="342900" lvl="1" indent="-342900">
              <a:lnSpc>
                <a:spcPct val="90000"/>
              </a:lnSpc>
              <a:buFontTx/>
              <a:buChar char="•"/>
            </a:pPr>
            <a:endParaRPr lang="en-US" sz="2000" b="1" dirty="0" smtClean="0">
              <a:solidFill>
                <a:srgbClr val="006600"/>
              </a:solidFill>
            </a:endParaRPr>
          </a:p>
        </p:txBody>
      </p:sp>
      <p:pic>
        <p:nvPicPr>
          <p:cNvPr id="40965" name="Picture 5" descr="layers"/>
          <p:cNvPicPr>
            <a:picLocks noChangeAspect="1" noChangeArrowheads="1"/>
          </p:cNvPicPr>
          <p:nvPr/>
        </p:nvPicPr>
        <p:blipFill>
          <a:blip r:embed="rId3" cstate="print"/>
          <a:srcRect/>
          <a:stretch>
            <a:fillRect/>
          </a:stretch>
        </p:blipFill>
        <p:spPr bwMode="auto">
          <a:xfrm>
            <a:off x="304800" y="1098550"/>
            <a:ext cx="4648200" cy="2397125"/>
          </a:xfrm>
          <a:prstGeom prst="rect">
            <a:avLst/>
          </a:prstGeom>
          <a:noFill/>
        </p:spPr>
      </p:pic>
      <p:sp>
        <p:nvSpPr>
          <p:cNvPr id="40966" name="Text Box 6"/>
          <p:cNvSpPr txBox="1">
            <a:spLocks noChangeArrowheads="1"/>
          </p:cNvSpPr>
          <p:nvPr/>
        </p:nvSpPr>
        <p:spPr bwMode="auto">
          <a:xfrm>
            <a:off x="4953000" y="1524000"/>
            <a:ext cx="3657600" cy="1384995"/>
          </a:xfrm>
          <a:prstGeom prst="rect">
            <a:avLst/>
          </a:prstGeom>
          <a:noFill/>
          <a:ln w="9525">
            <a:noFill/>
            <a:miter lim="800000"/>
            <a:headEnd/>
            <a:tailEnd/>
          </a:ln>
          <a:effectLst/>
        </p:spPr>
        <p:txBody>
          <a:bodyPr wrap="square">
            <a:spAutoFit/>
          </a:bodyPr>
          <a:lstStyle/>
          <a:p>
            <a:pPr>
              <a:spcBef>
                <a:spcPct val="50000"/>
              </a:spcBef>
            </a:pPr>
            <a:r>
              <a:rPr lang="en-US" sz="2800" b="1" dirty="0">
                <a:solidFill>
                  <a:srgbClr val="FF0000"/>
                </a:solidFill>
                <a:latin typeface="Arial" pitchFamily="34" charset="0"/>
                <a:cs typeface="Arial" pitchFamily="34" charset="0"/>
              </a:rPr>
              <a:t>Think of </a:t>
            </a:r>
            <a:r>
              <a:rPr lang="en-US" sz="2800" b="1" dirty="0" smtClean="0">
                <a:solidFill>
                  <a:srgbClr val="FF0000"/>
                </a:solidFill>
                <a:latin typeface="Arial" pitchFamily="34" charset="0"/>
                <a:cs typeface="Arial" pitchFamily="34" charset="0"/>
              </a:rPr>
              <a:t>rumen </a:t>
            </a:r>
            <a:r>
              <a:rPr lang="en-US" sz="2800" b="1" dirty="0">
                <a:solidFill>
                  <a:srgbClr val="FF0000"/>
                </a:solidFill>
                <a:latin typeface="Arial" pitchFamily="34" charset="0"/>
                <a:cs typeface="Arial" pitchFamily="34" charset="0"/>
              </a:rPr>
              <a:t>as a fermentation vat “on the hoof”</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274638"/>
            <a:ext cx="8229600" cy="944562"/>
          </a:xfrm>
        </p:spPr>
        <p:txBody>
          <a:bodyPr/>
          <a:lstStyle/>
          <a:p>
            <a:r>
              <a:rPr lang="en-US" sz="4000" b="1" dirty="0">
                <a:latin typeface="Arial" pitchFamily="34" charset="0"/>
                <a:cs typeface="Arial" pitchFamily="34" charset="0"/>
              </a:rPr>
              <a:t>Ruminant </a:t>
            </a:r>
            <a:r>
              <a:rPr lang="en-US" sz="4000" b="1" dirty="0" smtClean="0">
                <a:latin typeface="Arial" pitchFamily="34" charset="0"/>
                <a:cs typeface="Arial" pitchFamily="34" charset="0"/>
              </a:rPr>
              <a:t>Physiology</a:t>
            </a:r>
            <a:endParaRPr lang="en-US" sz="4000" b="1" dirty="0">
              <a:latin typeface="Arial" pitchFamily="34" charset="0"/>
              <a:cs typeface="Arial" pitchFamily="34" charset="0"/>
            </a:endParaRPr>
          </a:p>
        </p:txBody>
      </p:sp>
      <p:sp>
        <p:nvSpPr>
          <p:cNvPr id="35843" name="Rectangle 3"/>
          <p:cNvSpPr>
            <a:spLocks noGrp="1" noChangeArrowheads="1"/>
          </p:cNvSpPr>
          <p:nvPr>
            <p:ph type="body" idx="1"/>
          </p:nvPr>
        </p:nvSpPr>
        <p:spPr>
          <a:xfrm>
            <a:off x="381000" y="1143000"/>
            <a:ext cx="8305800" cy="4983163"/>
          </a:xfrm>
        </p:spPr>
        <p:txBody>
          <a:bodyPr>
            <a:normAutofit/>
          </a:bodyPr>
          <a:lstStyle/>
          <a:p>
            <a:pPr lvl="1">
              <a:lnSpc>
                <a:spcPct val="80000"/>
              </a:lnSpc>
              <a:buFontTx/>
              <a:buNone/>
            </a:pPr>
            <a:r>
              <a:rPr lang="en-US" sz="2400" b="1" dirty="0">
                <a:solidFill>
                  <a:srgbClr val="FF0000"/>
                </a:solidFill>
                <a:latin typeface="Arial" pitchFamily="34" charset="0"/>
                <a:cs typeface="Arial" pitchFamily="34" charset="0"/>
              </a:rPr>
              <a:t>“When Microbe-Mama Ain’t Happy, Ain’t Nobody Happy”</a:t>
            </a:r>
          </a:p>
          <a:p>
            <a:pPr lvl="1">
              <a:lnSpc>
                <a:spcPct val="80000"/>
              </a:lnSpc>
            </a:pPr>
            <a:r>
              <a:rPr lang="en-US" sz="2400" b="1" dirty="0">
                <a:latin typeface="Arial" pitchFamily="34" charset="0"/>
                <a:cs typeface="Arial" pitchFamily="34" charset="0"/>
              </a:rPr>
              <a:t>Ideal </a:t>
            </a:r>
            <a:r>
              <a:rPr lang="en-US" sz="2400" b="1" dirty="0" smtClean="0">
                <a:latin typeface="Arial" pitchFamily="34" charset="0"/>
                <a:cs typeface="Arial" pitchFamily="34" charset="0"/>
              </a:rPr>
              <a:t>environment</a:t>
            </a:r>
            <a:r>
              <a:rPr lang="en-US" sz="2400" b="1" dirty="0">
                <a:latin typeface="Arial" pitchFamily="34" charset="0"/>
                <a:cs typeface="Arial" pitchFamily="34" charset="0"/>
              </a:rPr>
              <a:t>: 100 - 108°F; pH = 6.0 – 6.4</a:t>
            </a:r>
          </a:p>
          <a:p>
            <a:pPr lvl="1">
              <a:lnSpc>
                <a:spcPct val="80000"/>
              </a:lnSpc>
            </a:pPr>
            <a:r>
              <a:rPr lang="en-US" sz="2400" b="1" dirty="0" smtClean="0">
                <a:latin typeface="Arial" pitchFamily="34" charset="0"/>
                <a:cs typeface="Arial" pitchFamily="34" charset="0"/>
              </a:rPr>
              <a:t>Diet must </a:t>
            </a:r>
            <a:r>
              <a:rPr lang="en-US" sz="2400" b="1" dirty="0">
                <a:latin typeface="Arial" pitchFamily="34" charset="0"/>
                <a:cs typeface="Arial" pitchFamily="34" charset="0"/>
              </a:rPr>
              <a:t>meet the needs of </a:t>
            </a:r>
            <a:r>
              <a:rPr lang="en-US" sz="2400" b="1" dirty="0">
                <a:solidFill>
                  <a:srgbClr val="FF0000"/>
                </a:solidFill>
                <a:latin typeface="Arial" pitchFamily="34" charset="0"/>
                <a:cs typeface="Arial" pitchFamily="34" charset="0"/>
              </a:rPr>
              <a:t>both</a:t>
            </a:r>
            <a:r>
              <a:rPr lang="en-US" sz="2400" b="1" dirty="0">
                <a:latin typeface="Arial" pitchFamily="34" charset="0"/>
                <a:cs typeface="Arial" pitchFamily="34" charset="0"/>
              </a:rPr>
              <a:t> </a:t>
            </a:r>
            <a:r>
              <a:rPr lang="en-US" sz="2400" b="1" dirty="0" smtClean="0">
                <a:latin typeface="Arial" pitchFamily="34" charset="0"/>
                <a:cs typeface="Arial" pitchFamily="34" charset="0"/>
              </a:rPr>
              <a:t>livestock and rumen bugs for </a:t>
            </a:r>
            <a:r>
              <a:rPr lang="en-US" sz="2400" b="1" dirty="0">
                <a:latin typeface="Arial" pitchFamily="34" charset="0"/>
                <a:cs typeface="Arial" pitchFamily="34" charset="0"/>
              </a:rPr>
              <a:t>energy &amp; </a:t>
            </a:r>
            <a:r>
              <a:rPr lang="en-US" sz="2400" b="1" dirty="0" smtClean="0">
                <a:latin typeface="Arial" pitchFamily="34" charset="0"/>
                <a:cs typeface="Arial" pitchFamily="34" charset="0"/>
              </a:rPr>
              <a:t>protein</a:t>
            </a:r>
            <a:endParaRPr lang="en-US" sz="2400" b="1" dirty="0">
              <a:latin typeface="Arial" pitchFamily="34" charset="0"/>
              <a:cs typeface="Arial" pitchFamily="34" charset="0"/>
            </a:endParaRPr>
          </a:p>
          <a:p>
            <a:pPr lvl="1">
              <a:lnSpc>
                <a:spcPct val="80000"/>
              </a:lnSpc>
            </a:pPr>
            <a:r>
              <a:rPr lang="en-US" sz="2400" b="1" dirty="0" smtClean="0">
                <a:solidFill>
                  <a:srgbClr val="00B050"/>
                </a:solidFill>
                <a:latin typeface="Arial" pitchFamily="34" charset="0"/>
                <a:cs typeface="Arial" pitchFamily="34" charset="0"/>
              </a:rPr>
              <a:t>Pastures are a good protein source for rumen microbes</a:t>
            </a:r>
            <a:endParaRPr lang="en-US" sz="2400" b="1" dirty="0">
              <a:solidFill>
                <a:srgbClr val="00B050"/>
              </a:solidFill>
              <a:latin typeface="Arial" pitchFamily="34" charset="0"/>
              <a:cs typeface="Arial" pitchFamily="34" charset="0"/>
            </a:endParaRPr>
          </a:p>
          <a:p>
            <a:pPr lvl="1">
              <a:lnSpc>
                <a:spcPct val="80000"/>
              </a:lnSpc>
            </a:pPr>
            <a:r>
              <a:rPr lang="en-US" sz="2400" b="1" dirty="0">
                <a:latin typeface="Arial" pitchFamily="34" charset="0"/>
                <a:cs typeface="Arial" pitchFamily="34" charset="0"/>
              </a:rPr>
              <a:t>Microbes </a:t>
            </a:r>
            <a:r>
              <a:rPr lang="en-US" sz="2400" b="1" dirty="0" smtClean="0">
                <a:latin typeface="Arial" pitchFamily="34" charset="0"/>
                <a:cs typeface="Arial" pitchFamily="34" charset="0"/>
              </a:rPr>
              <a:t>themselves are </a:t>
            </a:r>
            <a:r>
              <a:rPr lang="en-US" sz="2400" b="1" dirty="0">
                <a:latin typeface="Arial" pitchFamily="34" charset="0"/>
                <a:cs typeface="Arial" pitchFamily="34" charset="0"/>
              </a:rPr>
              <a:t>the major protein source for ruminants </a:t>
            </a:r>
            <a:r>
              <a:rPr lang="en-US" sz="2400" b="1" dirty="0" smtClean="0">
                <a:latin typeface="Arial" pitchFamily="34" charset="0"/>
                <a:cs typeface="Arial" pitchFamily="34" charset="0"/>
              </a:rPr>
              <a:t>once digested </a:t>
            </a:r>
            <a:r>
              <a:rPr lang="en-US" sz="2400" b="1" dirty="0">
                <a:latin typeface="Arial" pitchFamily="34" charset="0"/>
                <a:cs typeface="Arial" pitchFamily="34" charset="0"/>
              </a:rPr>
              <a:t>and absorbed in abomasum and small intestine</a:t>
            </a:r>
            <a:r>
              <a:rPr lang="en-US" sz="2400" b="1" dirty="0" smtClean="0">
                <a:latin typeface="Arial" pitchFamily="34" charset="0"/>
                <a:cs typeface="Arial" pitchFamily="34" charset="0"/>
              </a:rPr>
              <a:t>.</a:t>
            </a:r>
          </a:p>
          <a:p>
            <a:pPr lvl="1">
              <a:lnSpc>
                <a:spcPct val="80000"/>
              </a:lnSpc>
            </a:pPr>
            <a:r>
              <a:rPr lang="en-US" sz="2400" b="1" dirty="0" smtClean="0">
                <a:solidFill>
                  <a:srgbClr val="0070C0"/>
                </a:solidFill>
                <a:latin typeface="Arial" pitchFamily="34" charset="0"/>
                <a:cs typeface="Arial" pitchFamily="34" charset="0"/>
              </a:rPr>
              <a:t>Overfeeding energy results in a swift drop in pH, shifting rumen microbial populations, results in acidosis if rumen pH drops far below 6.2, shutting down fiber digestion</a:t>
            </a:r>
            <a:endParaRPr lang="en-US" sz="2400" b="1" dirty="0"/>
          </a:p>
          <a:p>
            <a:pPr lvl="1">
              <a:lnSpc>
                <a:spcPct val="80000"/>
              </a:lnSpc>
            </a:pPr>
            <a:endParaRPr lang="en-US" sz="1800" dirty="0"/>
          </a:p>
        </p:txBody>
      </p:sp>
      <p:pic>
        <p:nvPicPr>
          <p:cNvPr id="35844" name="Picture 4" descr="ruminant"/>
          <p:cNvPicPr>
            <a:picLocks noChangeAspect="1" noChangeArrowheads="1"/>
          </p:cNvPicPr>
          <p:nvPr/>
        </p:nvPicPr>
        <p:blipFill>
          <a:blip r:embed="rId3" cstate="print"/>
          <a:srcRect/>
          <a:stretch>
            <a:fillRect/>
          </a:stretch>
        </p:blipFill>
        <p:spPr bwMode="auto">
          <a:xfrm>
            <a:off x="7010400" y="5497513"/>
            <a:ext cx="1676400" cy="12573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274638"/>
            <a:ext cx="8534400" cy="868362"/>
          </a:xfrm>
        </p:spPr>
        <p:txBody>
          <a:bodyPr>
            <a:noAutofit/>
          </a:bodyPr>
          <a:lstStyle/>
          <a:p>
            <a:r>
              <a:rPr lang="en-US" sz="3600" b="1" dirty="0" smtClean="0">
                <a:latin typeface="Arial" panose="020B0604020202020204" pitchFamily="34" charset="0"/>
                <a:cs typeface="Arial" panose="020B0604020202020204" pitchFamily="34" charset="0"/>
              </a:rPr>
              <a:t>Nutrients Needed by Grazing Animals:</a:t>
            </a:r>
            <a:endParaRPr lang="en-US" sz="3600" b="1" dirty="0">
              <a:latin typeface="Arial" panose="020B0604020202020204" pitchFamily="34" charset="0"/>
              <a:cs typeface="Arial" panose="020B0604020202020204" pitchFamily="34" charset="0"/>
            </a:endParaRPr>
          </a:p>
        </p:txBody>
      </p:sp>
      <p:sp>
        <p:nvSpPr>
          <p:cNvPr id="6" name="Content Placeholder 5"/>
          <p:cNvSpPr>
            <a:spLocks noGrp="1"/>
          </p:cNvSpPr>
          <p:nvPr>
            <p:ph sz="half" idx="1"/>
          </p:nvPr>
        </p:nvSpPr>
        <p:spPr>
          <a:xfrm>
            <a:off x="457200" y="1143000"/>
            <a:ext cx="4038600" cy="457199"/>
          </a:xfrm>
        </p:spPr>
        <p:txBody>
          <a:bodyPr>
            <a:noAutofit/>
          </a:bodyPr>
          <a:lstStyle/>
          <a:p>
            <a:pPr marL="0" indent="0">
              <a:buNone/>
            </a:pPr>
            <a:r>
              <a:rPr lang="en-US" b="1" dirty="0" smtClean="0">
                <a:latin typeface="Arial" panose="020B0604020202020204" pitchFamily="34" charset="0"/>
                <a:cs typeface="Arial" panose="020B0604020202020204" pitchFamily="34" charset="0"/>
              </a:rPr>
              <a:t>Water:</a:t>
            </a:r>
          </a:p>
        </p:txBody>
      </p:sp>
      <p:sp>
        <p:nvSpPr>
          <p:cNvPr id="7" name="Content Placeholder 6"/>
          <p:cNvSpPr>
            <a:spLocks noGrp="1"/>
          </p:cNvSpPr>
          <p:nvPr>
            <p:ph sz="half" idx="2"/>
          </p:nvPr>
        </p:nvSpPr>
        <p:spPr>
          <a:xfrm>
            <a:off x="4191000" y="1219200"/>
            <a:ext cx="4572000" cy="5334000"/>
          </a:xfrm>
        </p:spPr>
        <p:txBody>
          <a:bodyPr>
            <a:normAutofit fontScale="70000" lnSpcReduction="20000"/>
          </a:bodyPr>
          <a:lstStyle/>
          <a:p>
            <a:pPr marL="0" indent="0">
              <a:buNone/>
            </a:pPr>
            <a:r>
              <a:rPr lang="en-US" sz="4000" b="1" dirty="0" smtClean="0">
                <a:latin typeface="Arial" panose="020B0604020202020204" pitchFamily="34" charset="0"/>
                <a:cs typeface="Arial" panose="020B0604020202020204" pitchFamily="34" charset="0"/>
              </a:rPr>
              <a:t>Crude Protein: </a:t>
            </a:r>
          </a:p>
          <a:p>
            <a:pPr marL="0" indent="0">
              <a:buNone/>
            </a:pPr>
            <a:r>
              <a:rPr lang="en-US" sz="3100" b="1" dirty="0" smtClean="0">
                <a:solidFill>
                  <a:srgbClr val="0070C0"/>
                </a:solidFill>
                <a:latin typeface="Arial" pitchFamily="34" charset="0"/>
                <a:cs typeface="Arial" pitchFamily="34" charset="0"/>
              </a:rPr>
              <a:t>Content </a:t>
            </a:r>
            <a:r>
              <a:rPr lang="en-US" sz="3100" b="1" dirty="0">
                <a:solidFill>
                  <a:srgbClr val="0070C0"/>
                </a:solidFill>
                <a:latin typeface="Arial" pitchFamily="34" charset="0"/>
                <a:cs typeface="Arial" pitchFamily="34" charset="0"/>
              </a:rPr>
              <a:t>and digestibility </a:t>
            </a:r>
            <a:r>
              <a:rPr lang="en-US" sz="3100" b="1" dirty="0" smtClean="0">
                <a:solidFill>
                  <a:srgbClr val="0070C0"/>
                </a:solidFill>
                <a:latin typeface="Arial" pitchFamily="34" charset="0"/>
                <a:cs typeface="Arial" pitchFamily="34" charset="0"/>
              </a:rPr>
              <a:t>of protein is generally adequate to high </a:t>
            </a:r>
            <a:r>
              <a:rPr lang="en-US" sz="3100" dirty="0">
                <a:latin typeface="Arial" pitchFamily="34" charset="0"/>
                <a:cs typeface="Arial" pitchFamily="34" charset="0"/>
              </a:rPr>
              <a:t>in managed </a:t>
            </a:r>
            <a:r>
              <a:rPr lang="en-US" sz="3100" dirty="0" smtClean="0">
                <a:latin typeface="Arial" pitchFamily="34" charset="0"/>
                <a:cs typeface="Arial" pitchFamily="34" charset="0"/>
              </a:rPr>
              <a:t>pasture systems, but need adequate energy to utilize</a:t>
            </a:r>
          </a:p>
          <a:p>
            <a:pPr marL="0" indent="0">
              <a:buNone/>
            </a:pPr>
            <a:endParaRPr lang="en-US" sz="2400" b="1" dirty="0">
              <a:latin typeface="Arial" panose="020B0604020202020204" pitchFamily="34" charset="0"/>
              <a:cs typeface="Arial" panose="020B0604020202020204" pitchFamily="34" charset="0"/>
            </a:endParaRPr>
          </a:p>
          <a:p>
            <a:pPr marL="0" indent="0">
              <a:buNone/>
            </a:pPr>
            <a:r>
              <a:rPr lang="en-US" sz="4000" b="1" dirty="0" smtClean="0">
                <a:latin typeface="Arial" panose="020B0604020202020204" pitchFamily="34" charset="0"/>
                <a:cs typeface="Arial" panose="020B0604020202020204" pitchFamily="34" charset="0"/>
              </a:rPr>
              <a:t>Energy: </a:t>
            </a:r>
          </a:p>
          <a:p>
            <a:pPr marL="0" indent="0">
              <a:buNone/>
            </a:pPr>
            <a:r>
              <a:rPr lang="en-US" dirty="0">
                <a:latin typeface="Arial" pitchFamily="34" charset="0"/>
                <a:cs typeface="Arial" pitchFamily="34" charset="0"/>
              </a:rPr>
              <a:t>In pastures, </a:t>
            </a:r>
            <a:r>
              <a:rPr lang="en-US" b="1" dirty="0">
                <a:solidFill>
                  <a:srgbClr val="00B050"/>
                </a:solidFill>
                <a:latin typeface="Arial" pitchFamily="34" charset="0"/>
                <a:cs typeface="Arial" pitchFamily="34" charset="0"/>
              </a:rPr>
              <a:t>CHOs are the primary energy </a:t>
            </a:r>
            <a:r>
              <a:rPr lang="en-US" b="1" dirty="0" smtClean="0">
                <a:solidFill>
                  <a:srgbClr val="00B050"/>
                </a:solidFill>
                <a:latin typeface="Arial" pitchFamily="34" charset="0"/>
                <a:cs typeface="Arial" pitchFamily="34" charset="0"/>
              </a:rPr>
              <a:t>source:</a:t>
            </a:r>
            <a:endParaRPr lang="en-US" b="1" dirty="0">
              <a:solidFill>
                <a:srgbClr val="00B050"/>
              </a:solidFill>
              <a:latin typeface="Arial" pitchFamily="34" charset="0"/>
              <a:cs typeface="Arial" pitchFamily="34" charset="0"/>
            </a:endParaRPr>
          </a:p>
          <a:p>
            <a:r>
              <a:rPr lang="en-US" b="1" dirty="0" smtClean="0">
                <a:solidFill>
                  <a:srgbClr val="00B050"/>
                </a:solidFill>
                <a:latin typeface="Arial" pitchFamily="34" charset="0"/>
                <a:cs typeface="Arial" pitchFamily="34" charset="0"/>
              </a:rPr>
              <a:t>Non-structural CHOs: </a:t>
            </a:r>
            <a:r>
              <a:rPr lang="en-US" dirty="0">
                <a:latin typeface="Arial" pitchFamily="34" charset="0"/>
                <a:cs typeface="Arial" pitchFamily="34" charset="0"/>
              </a:rPr>
              <a:t>soluble sugars and starches: readily </a:t>
            </a:r>
            <a:r>
              <a:rPr lang="en-US" dirty="0" smtClean="0">
                <a:latin typeface="Arial" pitchFamily="34" charset="0"/>
                <a:cs typeface="Arial" pitchFamily="34" charset="0"/>
              </a:rPr>
              <a:t>digested energy</a:t>
            </a:r>
            <a:endParaRPr lang="en-US" dirty="0">
              <a:latin typeface="Arial" pitchFamily="34" charset="0"/>
              <a:cs typeface="Arial" pitchFamily="34" charset="0"/>
            </a:endParaRPr>
          </a:p>
          <a:p>
            <a:r>
              <a:rPr lang="en-US" b="1" dirty="0" smtClean="0">
                <a:solidFill>
                  <a:srgbClr val="00B050"/>
                </a:solidFill>
                <a:latin typeface="Arial" pitchFamily="34" charset="0"/>
                <a:cs typeface="Arial" pitchFamily="34" charset="0"/>
              </a:rPr>
              <a:t>Structural CHOs (fiber): </a:t>
            </a:r>
            <a:r>
              <a:rPr lang="en-US" dirty="0">
                <a:latin typeface="Arial" pitchFamily="34" charset="0"/>
                <a:cs typeface="Arial" pitchFamily="34" charset="0"/>
              </a:rPr>
              <a:t>cellulose, hemicellulose, lignin</a:t>
            </a:r>
          </a:p>
          <a:p>
            <a:pPr lvl="1"/>
            <a:r>
              <a:rPr lang="en-US" dirty="0">
                <a:solidFill>
                  <a:srgbClr val="7030A0"/>
                </a:solidFill>
                <a:latin typeface="Arial" pitchFamily="34" charset="0"/>
                <a:cs typeface="Arial" pitchFamily="34" charset="0"/>
              </a:rPr>
              <a:t>Lignin is basically 100% indigestible, even by the rumen microbes</a:t>
            </a:r>
          </a:p>
          <a:p>
            <a:pPr lvl="1"/>
            <a:r>
              <a:rPr lang="en-US" dirty="0">
                <a:solidFill>
                  <a:srgbClr val="FF0000"/>
                </a:solidFill>
                <a:latin typeface="Arial" pitchFamily="34" charset="0"/>
                <a:cs typeface="Arial" pitchFamily="34" charset="0"/>
              </a:rPr>
              <a:t>More mature plants = higher lignin content = lower digestibility</a:t>
            </a:r>
          </a:p>
          <a:p>
            <a:pPr marL="0" indent="0">
              <a:buNone/>
            </a:pPr>
            <a:endParaRPr lang="en-US" b="1" dirty="0">
              <a:latin typeface="Arial" panose="020B0604020202020204" pitchFamily="34" charset="0"/>
              <a:cs typeface="Arial" panose="020B0604020202020204" pitchFamily="34" charset="0"/>
            </a:endParaRPr>
          </a:p>
        </p:txBody>
      </p:sp>
      <p:graphicFrame>
        <p:nvGraphicFramePr>
          <p:cNvPr id="8" name="Group 114"/>
          <p:cNvGraphicFramePr>
            <a:graphicFrameLocks/>
          </p:cNvGraphicFramePr>
          <p:nvPr>
            <p:extLst>
              <p:ext uri="{D42A27DB-BD31-4B8C-83A1-F6EECF244321}">
                <p14:modId xmlns:p14="http://schemas.microsoft.com/office/powerpoint/2010/main" val="4152609149"/>
              </p:ext>
            </p:extLst>
          </p:nvPr>
        </p:nvGraphicFramePr>
        <p:xfrm>
          <a:off x="533400" y="1828800"/>
          <a:ext cx="3352800" cy="1676400"/>
        </p:xfrm>
        <a:graphic>
          <a:graphicData uri="http://schemas.openxmlformats.org/drawingml/2006/table">
            <a:tbl>
              <a:tblPr/>
              <a:tblGrid>
                <a:gridCol w="1760220"/>
                <a:gridCol w="1592580"/>
              </a:tblGrid>
              <a:tr h="235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0000"/>
                          </a:solidFill>
                          <a:effectLst/>
                          <a:latin typeface="Arial" charset="0"/>
                        </a:rPr>
                        <a:t>Species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0000"/>
                          </a:solidFill>
                          <a:effectLst/>
                          <a:latin typeface="Arial" charset="0"/>
                        </a:rPr>
                        <a:t>Gallons /day</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19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Beef cattle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6 - 18</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964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Dairy cattle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10 - 30</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13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Sheep, goats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1 - 4</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85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Horses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8 - 12</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 name="Rectangle 8"/>
          <p:cNvSpPr/>
          <p:nvPr/>
        </p:nvSpPr>
        <p:spPr>
          <a:xfrm>
            <a:off x="533399" y="3853190"/>
            <a:ext cx="2880917" cy="523220"/>
          </a:xfrm>
          <a:prstGeom prst="rect">
            <a:avLst/>
          </a:prstGeom>
        </p:spPr>
        <p:txBody>
          <a:bodyPr wrap="none">
            <a:spAutoFit/>
          </a:bodyPr>
          <a:lstStyle/>
          <a:p>
            <a:r>
              <a:rPr lang="en-US" sz="2800" b="1" dirty="0" smtClean="0">
                <a:latin typeface="Arial" panose="020B0604020202020204" pitchFamily="34" charset="0"/>
                <a:cs typeface="Arial" panose="020B0604020202020204" pitchFamily="34" charset="0"/>
              </a:rPr>
              <a:t>Salt &amp; Minerals:</a:t>
            </a:r>
            <a:endParaRPr lang="en-US" sz="2800" b="1" dirty="0">
              <a:latin typeface="Arial" panose="020B0604020202020204" pitchFamily="34" charset="0"/>
              <a:cs typeface="Arial" panose="020B0604020202020204" pitchFamily="34" charset="0"/>
            </a:endParaRPr>
          </a:p>
        </p:txBody>
      </p:sp>
      <p:pic>
        <p:nvPicPr>
          <p:cNvPr id="10" name="Picture 9" descr="cows eating salt.jpg"/>
          <p:cNvPicPr>
            <a:picLocks noChangeAspect="1"/>
          </p:cNvPicPr>
          <p:nvPr/>
        </p:nvPicPr>
        <p:blipFill>
          <a:blip r:embed="rId2" cstate="print"/>
          <a:stretch>
            <a:fillRect/>
          </a:stretch>
        </p:blipFill>
        <p:spPr>
          <a:xfrm>
            <a:off x="838200" y="4495800"/>
            <a:ext cx="2051132" cy="1534180"/>
          </a:xfrm>
          <a:prstGeom prst="rect">
            <a:avLst/>
          </a:prstGeom>
        </p:spPr>
      </p:pic>
    </p:spTree>
    <p:extLst>
      <p:ext uri="{BB962C8B-B14F-4D97-AF65-F5344CB8AC3E}">
        <p14:creationId xmlns:p14="http://schemas.microsoft.com/office/powerpoint/2010/main" val="8327005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3429000" y="380999"/>
            <a:ext cx="5410200" cy="1458913"/>
          </a:xfrm>
        </p:spPr>
        <p:txBody>
          <a:bodyPr>
            <a:normAutofit fontScale="90000"/>
          </a:bodyPr>
          <a:lstStyle/>
          <a:p>
            <a:r>
              <a:rPr lang="en-US" sz="3600" b="1" dirty="0" smtClean="0">
                <a:latin typeface="Arial" pitchFamily="34" charset="0"/>
                <a:cs typeface="Arial" pitchFamily="34" charset="0"/>
              </a:rPr>
              <a:t>Prioritization of Energy &amp; Protein by Grazing Animals</a:t>
            </a:r>
          </a:p>
        </p:txBody>
      </p:sp>
      <p:sp>
        <p:nvSpPr>
          <p:cNvPr id="7" name="Down Arrow Callout 6"/>
          <p:cNvSpPr/>
          <p:nvPr/>
        </p:nvSpPr>
        <p:spPr>
          <a:xfrm>
            <a:off x="1219200" y="609600"/>
            <a:ext cx="1905000" cy="2133600"/>
          </a:xfrm>
          <a:prstGeom prst="downArrowCallout">
            <a:avLst>
              <a:gd name="adj1" fmla="val 28081"/>
              <a:gd name="adj2" fmla="val 25000"/>
              <a:gd name="adj3" fmla="val 24415"/>
              <a:gd name="adj4" fmla="val 64977"/>
            </a:avLst>
          </a:prstGeom>
          <a:gradFill>
            <a:gsLst>
              <a:gs pos="60000">
                <a:srgbClr val="07C534"/>
              </a:gs>
              <a:gs pos="39999">
                <a:srgbClr val="0A128C"/>
              </a:gs>
              <a:gs pos="70000">
                <a:srgbClr val="181CC7"/>
              </a:gs>
              <a:gs pos="88000">
                <a:srgbClr val="7005D4"/>
              </a:gs>
              <a:gs pos="100000">
                <a:srgbClr val="8C3D91"/>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Digestible Energy</a:t>
            </a:r>
          </a:p>
        </p:txBody>
      </p:sp>
      <p:sp>
        <p:nvSpPr>
          <p:cNvPr id="8" name="Flowchart: Process 7"/>
          <p:cNvSpPr/>
          <p:nvPr/>
        </p:nvSpPr>
        <p:spPr>
          <a:xfrm>
            <a:off x="1752600" y="2819400"/>
            <a:ext cx="1905000" cy="685800"/>
          </a:xfrm>
          <a:prstGeom prst="flowChartProcess">
            <a:avLst/>
          </a:prstGeom>
          <a:gradFill flip="none" rotWithShape="1">
            <a:gsLst>
              <a:gs pos="25000">
                <a:srgbClr val="FB6131"/>
              </a:gs>
              <a:gs pos="39999">
                <a:srgbClr val="0A128C"/>
              </a:gs>
              <a:gs pos="70000">
                <a:srgbClr val="181CC7"/>
              </a:gs>
              <a:gs pos="88000">
                <a:srgbClr val="7005D4"/>
              </a:gs>
              <a:gs pos="100000">
                <a:srgbClr val="8C3D91"/>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Maintenance</a:t>
            </a:r>
          </a:p>
        </p:txBody>
      </p:sp>
      <p:sp>
        <p:nvSpPr>
          <p:cNvPr id="10" name="Flowchart: Process 9"/>
          <p:cNvSpPr/>
          <p:nvPr/>
        </p:nvSpPr>
        <p:spPr>
          <a:xfrm>
            <a:off x="3505200" y="3581400"/>
            <a:ext cx="1905000" cy="762000"/>
          </a:xfrm>
          <a:prstGeom prst="flowChartProcess">
            <a:avLst/>
          </a:prstGeom>
          <a:gradFill flip="none" rotWithShape="1">
            <a:gsLst>
              <a:gs pos="25000">
                <a:srgbClr val="FFC000"/>
              </a:gs>
              <a:gs pos="39999">
                <a:srgbClr val="0A128C"/>
              </a:gs>
              <a:gs pos="70000">
                <a:srgbClr val="181CC7"/>
              </a:gs>
              <a:gs pos="88000">
                <a:srgbClr val="7005D4"/>
              </a:gs>
              <a:gs pos="100000">
                <a:srgbClr val="8C3D91"/>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Reproduction</a:t>
            </a:r>
          </a:p>
        </p:txBody>
      </p:sp>
      <p:sp>
        <p:nvSpPr>
          <p:cNvPr id="11" name="Flowchart: Process 10"/>
          <p:cNvSpPr/>
          <p:nvPr/>
        </p:nvSpPr>
        <p:spPr>
          <a:xfrm>
            <a:off x="5257800" y="4419600"/>
            <a:ext cx="1905000" cy="838200"/>
          </a:xfrm>
          <a:prstGeom prst="flowChartProcess">
            <a:avLst/>
          </a:prstGeom>
          <a:gradFill flip="none" rotWithShape="1">
            <a:gsLst>
              <a:gs pos="25000">
                <a:srgbClr val="FF0000"/>
              </a:gs>
              <a:gs pos="39999">
                <a:srgbClr val="0A128C"/>
              </a:gs>
              <a:gs pos="70000">
                <a:srgbClr val="181CC7"/>
              </a:gs>
              <a:gs pos="88000">
                <a:srgbClr val="7005D4"/>
              </a:gs>
              <a:gs pos="100000">
                <a:srgbClr val="8C3D91"/>
              </a:gs>
            </a:gsLst>
            <a:lin ang="5400000" scaled="0"/>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Lactation/ Growth</a:t>
            </a:r>
          </a:p>
        </p:txBody>
      </p:sp>
      <p:sp>
        <p:nvSpPr>
          <p:cNvPr id="12" name="Flowchart: Process 11"/>
          <p:cNvSpPr/>
          <p:nvPr/>
        </p:nvSpPr>
        <p:spPr>
          <a:xfrm>
            <a:off x="6934200" y="5334000"/>
            <a:ext cx="1905000" cy="838200"/>
          </a:xfrm>
          <a:prstGeom prst="flowChartProcess">
            <a:avLst/>
          </a:prstGeom>
          <a:gradFill flip="none" rotWithShape="1">
            <a:gsLst>
              <a:gs pos="60000">
                <a:srgbClr val="07C534"/>
              </a:gs>
              <a:gs pos="39999">
                <a:srgbClr val="0A128C"/>
              </a:gs>
              <a:gs pos="70000">
                <a:srgbClr val="181CC7"/>
              </a:gs>
              <a:gs pos="88000">
                <a:srgbClr val="7005D4"/>
              </a:gs>
              <a:gs pos="100000">
                <a:srgbClr val="8C3D91"/>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Storage</a:t>
            </a:r>
          </a:p>
        </p:txBody>
      </p:sp>
      <p:cxnSp>
        <p:nvCxnSpPr>
          <p:cNvPr id="22" name="Straight Connector 21"/>
          <p:cNvCxnSpPr/>
          <p:nvPr/>
        </p:nvCxnSpPr>
        <p:spPr>
          <a:xfrm rot="10800000">
            <a:off x="6400800" y="5791200"/>
            <a:ext cx="762000" cy="0"/>
          </a:xfrm>
          <a:prstGeom prst="line">
            <a:avLst/>
          </a:prstGeom>
          <a:ln w="28575" cmpd="sng">
            <a:solidFill>
              <a:srgbClr val="0070C0"/>
            </a:solidFill>
            <a:bevel/>
          </a:ln>
        </p:spPr>
        <p:style>
          <a:lnRef idx="1">
            <a:schemeClr val="accent1"/>
          </a:lnRef>
          <a:fillRef idx="0">
            <a:schemeClr val="accent1"/>
          </a:fillRef>
          <a:effectRef idx="0">
            <a:schemeClr val="accent1"/>
          </a:effectRef>
          <a:fontRef idx="minor">
            <a:schemeClr val="tx1"/>
          </a:fontRef>
        </p:style>
      </p:cxnSp>
      <p:cxnSp>
        <p:nvCxnSpPr>
          <p:cNvPr id="26" name="Elbow Connector 25"/>
          <p:cNvCxnSpPr/>
          <p:nvPr/>
        </p:nvCxnSpPr>
        <p:spPr>
          <a:xfrm>
            <a:off x="1676400" y="2209800"/>
            <a:ext cx="5029200" cy="3733800"/>
          </a:xfrm>
          <a:prstGeom prst="bentConnector3">
            <a:avLst>
              <a:gd name="adj1" fmla="val -19846"/>
            </a:avLst>
          </a:prstGeom>
          <a:ln w="38100">
            <a:solidFill>
              <a:srgbClr val="0070C0"/>
            </a:solidFill>
            <a:headEnd type="triangle" w="lg" len="med"/>
            <a:tailEnd type="diamond" w="lg" len="lg"/>
          </a:ln>
          <a:scene3d>
            <a:camera prst="orthographicFront"/>
            <a:lightRig rig="threePt" dir="t"/>
          </a:scene3d>
          <a:sp3d z="19050"/>
        </p:spPr>
        <p:style>
          <a:lnRef idx="1">
            <a:schemeClr val="accent1"/>
          </a:lnRef>
          <a:fillRef idx="0">
            <a:schemeClr val="accent1"/>
          </a:fillRef>
          <a:effectRef idx="0">
            <a:schemeClr val="accent1"/>
          </a:effectRef>
          <a:fontRef idx="minor">
            <a:schemeClr val="tx1"/>
          </a:fontRef>
        </p:style>
      </p:cxnSp>
      <p:cxnSp>
        <p:nvCxnSpPr>
          <p:cNvPr id="40" name="Elbow Connector 39"/>
          <p:cNvCxnSpPr>
            <a:endCxn id="10" idx="0"/>
          </p:cNvCxnSpPr>
          <p:nvPr/>
        </p:nvCxnSpPr>
        <p:spPr>
          <a:xfrm>
            <a:off x="3657600" y="2895600"/>
            <a:ext cx="800100" cy="685800"/>
          </a:xfrm>
          <a:prstGeom prst="bentConnector2">
            <a:avLst/>
          </a:prstGeom>
          <a:ln w="38100" cmpd="sng">
            <a:solidFill>
              <a:srgbClr val="0070C0"/>
            </a:solidFill>
            <a:headEnd type="diamo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3" name="Elbow Connector 42"/>
          <p:cNvCxnSpPr>
            <a:endCxn id="11" idx="0"/>
          </p:cNvCxnSpPr>
          <p:nvPr/>
        </p:nvCxnSpPr>
        <p:spPr>
          <a:xfrm>
            <a:off x="5410200" y="3657600"/>
            <a:ext cx="800100" cy="762000"/>
          </a:xfrm>
          <a:prstGeom prst="bentConnector2">
            <a:avLst/>
          </a:prstGeom>
          <a:ln w="38100" cmpd="sng">
            <a:solidFill>
              <a:srgbClr val="0070C0"/>
            </a:solidFill>
            <a:headEnd type="diamo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6" name="Elbow Connector 45"/>
          <p:cNvCxnSpPr/>
          <p:nvPr/>
        </p:nvCxnSpPr>
        <p:spPr>
          <a:xfrm>
            <a:off x="7162800" y="4572000"/>
            <a:ext cx="914400" cy="762000"/>
          </a:xfrm>
          <a:prstGeom prst="bentConnector3">
            <a:avLst>
              <a:gd name="adj1" fmla="val 100000"/>
            </a:avLst>
          </a:prstGeom>
          <a:ln w="38100" cmpd="sng">
            <a:solidFill>
              <a:srgbClr val="0070C0"/>
            </a:solidFill>
            <a:headEnd type="diamond" w="lg" len="lg"/>
            <a:tailEnd type="triangle" w="lg" len="lg"/>
          </a:ln>
        </p:spPr>
        <p:style>
          <a:lnRef idx="1">
            <a:schemeClr val="accent1"/>
          </a:lnRef>
          <a:fillRef idx="0">
            <a:schemeClr val="accent1"/>
          </a:fillRef>
          <a:effectRef idx="0">
            <a:schemeClr val="accent1"/>
          </a:effectRef>
          <a:fontRef idx="minor">
            <a:schemeClr val="tx1"/>
          </a:fontRef>
        </p:style>
      </p:cxnSp>
      <p:sp>
        <p:nvSpPr>
          <p:cNvPr id="14349" name="TextBox 54"/>
          <p:cNvSpPr txBox="1">
            <a:spLocks noChangeArrowheads="1"/>
          </p:cNvSpPr>
          <p:nvPr/>
        </p:nvSpPr>
        <p:spPr bwMode="auto">
          <a:xfrm>
            <a:off x="533400" y="6018212"/>
            <a:ext cx="4800600" cy="307975"/>
          </a:xfrm>
          <a:prstGeom prst="rect">
            <a:avLst/>
          </a:prstGeom>
          <a:noFill/>
          <a:ln w="9525">
            <a:noFill/>
            <a:miter lim="800000"/>
            <a:headEnd/>
            <a:tailEnd/>
          </a:ln>
        </p:spPr>
        <p:txBody>
          <a:bodyPr>
            <a:spAutoFit/>
          </a:bodyPr>
          <a:lstStyle/>
          <a:p>
            <a:r>
              <a:rPr lang="en-US" sz="1400" i="1" dirty="0"/>
              <a:t>Adapted from Holecheck &amp; </a:t>
            </a:r>
            <a:r>
              <a:rPr lang="en-US" sz="1400" i="1" dirty="0" smtClean="0"/>
              <a:t>Stuth, Grazing </a:t>
            </a:r>
            <a:r>
              <a:rPr lang="en-US" sz="1400" i="1" dirty="0"/>
              <a:t>Management</a:t>
            </a:r>
          </a:p>
        </p:txBody>
      </p:sp>
      <p:sp>
        <p:nvSpPr>
          <p:cNvPr id="14" name="Right Arrow 13"/>
          <p:cNvSpPr/>
          <p:nvPr/>
        </p:nvSpPr>
        <p:spPr>
          <a:xfrm>
            <a:off x="2971800" y="2209800"/>
            <a:ext cx="1143000" cy="304800"/>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351" name="TextBox 18"/>
          <p:cNvSpPr txBox="1">
            <a:spLocks noChangeArrowheads="1"/>
          </p:cNvSpPr>
          <p:nvPr/>
        </p:nvSpPr>
        <p:spPr bwMode="auto">
          <a:xfrm>
            <a:off x="4267200" y="1839913"/>
            <a:ext cx="4572000" cy="739775"/>
          </a:xfrm>
          <a:prstGeom prst="rect">
            <a:avLst/>
          </a:prstGeom>
          <a:noFill/>
          <a:ln w="9525">
            <a:noFill/>
            <a:miter lim="800000"/>
            <a:headEnd/>
            <a:tailEnd/>
          </a:ln>
        </p:spPr>
        <p:txBody>
          <a:bodyPr>
            <a:spAutoFit/>
          </a:bodyPr>
          <a:lstStyle/>
          <a:p>
            <a:r>
              <a:rPr lang="en-US" sz="2400" b="1" dirty="0">
                <a:latin typeface="Arial" pitchFamily="34" charset="0"/>
                <a:cs typeface="Arial" pitchFamily="34" charset="0"/>
              </a:rPr>
              <a:t>Stressors: </a:t>
            </a:r>
            <a:r>
              <a:rPr lang="en-US" b="1" dirty="0">
                <a:latin typeface="Arial" pitchFamily="34" charset="0"/>
                <a:cs typeface="Arial" pitchFamily="34" charset="0"/>
              </a:rPr>
              <a:t>weather, parasites, disease, etc</a:t>
            </a:r>
            <a:r>
              <a:rPr lang="en-US" b="1" dirty="0" smtClean="0">
                <a:latin typeface="Arial" pitchFamily="34" charset="0"/>
                <a:cs typeface="Arial" pitchFamily="34" charset="0"/>
              </a:rPr>
              <a:t>. </a:t>
            </a:r>
            <a:r>
              <a:rPr lang="en-US" b="1" dirty="0" smtClean="0">
                <a:solidFill>
                  <a:srgbClr val="FF0000"/>
                </a:solidFill>
                <a:latin typeface="Arial" pitchFamily="34" charset="0"/>
                <a:cs typeface="Arial" pitchFamily="34" charset="0"/>
              </a:rPr>
              <a:t>Limit losses to these!</a:t>
            </a:r>
            <a:endParaRPr lang="en-US" b="1" dirty="0">
              <a:solidFill>
                <a:srgbClr val="FF0000"/>
              </a:solidFill>
              <a:latin typeface="Arial" pitchFamily="34" charset="0"/>
              <a:cs typeface="Arial" pitchFamily="34" charset="0"/>
            </a:endParaRPr>
          </a:p>
        </p:txBody>
      </p:sp>
      <p:sp>
        <p:nvSpPr>
          <p:cNvPr id="20" name="&quot;No&quot; Symbol 19"/>
          <p:cNvSpPr/>
          <p:nvPr/>
        </p:nvSpPr>
        <p:spPr>
          <a:xfrm>
            <a:off x="3162300" y="1981200"/>
            <a:ext cx="685800" cy="762000"/>
          </a:xfrm>
          <a:prstGeom prst="noSmoking">
            <a:avLst/>
          </a:prstGeom>
          <a:solidFill>
            <a:srgbClr val="FF0000"/>
          </a:solidFill>
          <a:ln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14353" name="Rectangle 16"/>
          <p:cNvSpPr>
            <a:spLocks noChangeArrowheads="1"/>
          </p:cNvSpPr>
          <p:nvPr/>
        </p:nvSpPr>
        <p:spPr bwMode="auto">
          <a:xfrm>
            <a:off x="4991100" y="2743200"/>
            <a:ext cx="3886200" cy="590550"/>
          </a:xfrm>
          <a:prstGeom prst="rect">
            <a:avLst/>
          </a:prstGeom>
          <a:noFill/>
          <a:ln w="9525">
            <a:noFill/>
            <a:miter lim="800000"/>
            <a:headEnd/>
            <a:tailEnd/>
          </a:ln>
        </p:spPr>
        <p:txBody>
          <a:bodyPr>
            <a:spAutoFit/>
          </a:bodyPr>
          <a:lstStyle/>
          <a:p>
            <a:pPr>
              <a:lnSpc>
                <a:spcPct val="90000"/>
              </a:lnSpc>
            </a:pPr>
            <a:r>
              <a:rPr lang="en-US" dirty="0">
                <a:latin typeface="Arial" pitchFamily="34" charset="0"/>
                <a:cs typeface="Arial" pitchFamily="34" charset="0"/>
              </a:rPr>
              <a:t>As animals get heavier, maintenance requirements increase</a:t>
            </a:r>
          </a:p>
        </p:txBody>
      </p:sp>
      <p:sp>
        <p:nvSpPr>
          <p:cNvPr id="14354" name="Rectangle 17"/>
          <p:cNvSpPr>
            <a:spLocks noChangeArrowheads="1"/>
          </p:cNvSpPr>
          <p:nvPr/>
        </p:nvSpPr>
        <p:spPr bwMode="auto">
          <a:xfrm>
            <a:off x="914400" y="4572000"/>
            <a:ext cx="4038600" cy="646331"/>
          </a:xfrm>
          <a:prstGeom prst="rect">
            <a:avLst/>
          </a:prstGeom>
          <a:noFill/>
          <a:ln w="9525">
            <a:noFill/>
            <a:miter lim="800000"/>
            <a:headEnd/>
            <a:tailEnd/>
          </a:ln>
        </p:spPr>
        <p:txBody>
          <a:bodyPr wrap="square">
            <a:spAutoFit/>
          </a:bodyPr>
          <a:lstStyle/>
          <a:p>
            <a:pPr>
              <a:lnSpc>
                <a:spcPct val="90000"/>
              </a:lnSpc>
            </a:pPr>
            <a:r>
              <a:rPr lang="en-US" sz="2000" b="1" dirty="0">
                <a:latin typeface="Arial" pitchFamily="34" charset="0"/>
                <a:cs typeface="Arial" pitchFamily="34" charset="0"/>
              </a:rPr>
              <a:t>As production level increase, nutrient requirements increase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p>
            <a:r>
              <a:rPr lang="en-US" sz="4000" b="1" dirty="0" smtClean="0">
                <a:latin typeface="Arial" pitchFamily="34" charset="0"/>
                <a:cs typeface="Arial" pitchFamily="34" charset="0"/>
              </a:rPr>
              <a:t>What is Our Goal?</a:t>
            </a:r>
            <a:endParaRPr lang="en-US" sz="4000" b="1" dirty="0">
              <a:latin typeface="Arial" pitchFamily="34" charset="0"/>
              <a:cs typeface="Arial" pitchFamily="34" charset="0"/>
            </a:endParaRPr>
          </a:p>
        </p:txBody>
      </p:sp>
      <p:pic>
        <p:nvPicPr>
          <p:cNvPr id="4" name="Content Placeholder 3" descr="Forage Digesibility Lippke &amp; Riewe 1976.jpg"/>
          <p:cNvPicPr>
            <a:picLocks noGrp="1" noChangeAspect="1"/>
          </p:cNvPicPr>
          <p:nvPr>
            <p:ph idx="1"/>
          </p:nvPr>
        </p:nvPicPr>
        <p:blipFill>
          <a:blip r:embed="rId3" cstate="print"/>
          <a:stretch>
            <a:fillRect/>
          </a:stretch>
        </p:blipFill>
        <p:spPr>
          <a:xfrm>
            <a:off x="567040" y="1143000"/>
            <a:ext cx="7684331" cy="4672171"/>
          </a:xfrm>
        </p:spPr>
      </p:pic>
      <p:sp>
        <p:nvSpPr>
          <p:cNvPr id="3" name="Rectangle 2"/>
          <p:cNvSpPr/>
          <p:nvPr/>
        </p:nvSpPr>
        <p:spPr>
          <a:xfrm>
            <a:off x="6705600" y="1143000"/>
            <a:ext cx="1600200" cy="26670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705600" y="4038600"/>
            <a:ext cx="1600200" cy="1938992"/>
          </a:xfrm>
          <a:prstGeom prst="rect">
            <a:avLst/>
          </a:prstGeom>
          <a:solidFill>
            <a:srgbClr val="FFC000"/>
          </a:solidFill>
          <a:ln w="50800">
            <a:solidFill>
              <a:srgbClr val="FF0000"/>
            </a:solidFill>
          </a:ln>
        </p:spPr>
        <p:txBody>
          <a:bodyPr wrap="square" rtlCol="0">
            <a:spAutoFit/>
          </a:bodyPr>
          <a:lstStyle/>
          <a:p>
            <a:pPr algn="ctr"/>
            <a:r>
              <a:rPr lang="en-US" sz="2000" b="1" dirty="0" smtClean="0">
                <a:latin typeface="Arial" panose="020B0604020202020204" pitchFamily="34" charset="0"/>
                <a:cs typeface="Arial" panose="020B0604020202020204" pitchFamily="34" charset="0"/>
              </a:rPr>
              <a:t>Depends on Class of Livestock &amp; Production Goals</a:t>
            </a:r>
            <a:endParaRPr lang="en-US" sz="20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100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228600" y="381000"/>
            <a:ext cx="8686800" cy="1143000"/>
          </a:xfrm>
        </p:spPr>
        <p:txBody>
          <a:bodyPr>
            <a:noAutofit/>
          </a:bodyPr>
          <a:lstStyle/>
          <a:p>
            <a:r>
              <a:rPr lang="en-US" sz="3600" b="1" dirty="0" smtClean="0">
                <a:latin typeface="Arial" pitchFamily="34" charset="0"/>
                <a:cs typeface="Arial" pitchFamily="34" charset="0"/>
              </a:rPr>
              <a:t>Beef Cow Cycle and Nutrient Demands</a:t>
            </a:r>
            <a:endParaRPr lang="en-US" sz="3600" dirty="0" smtClean="0"/>
          </a:p>
        </p:txBody>
      </p:sp>
      <p:graphicFrame>
        <p:nvGraphicFramePr>
          <p:cNvPr id="1026" name="Object 3"/>
          <p:cNvGraphicFramePr>
            <a:graphicFrameLocks noGrp="1" noChangeAspect="1"/>
          </p:cNvGraphicFramePr>
          <p:nvPr>
            <p:ph sz="half" idx="1"/>
            <p:extLst>
              <p:ext uri="{D42A27DB-BD31-4B8C-83A1-F6EECF244321}">
                <p14:modId xmlns:p14="http://schemas.microsoft.com/office/powerpoint/2010/main" val="3618506464"/>
              </p:ext>
            </p:extLst>
          </p:nvPr>
        </p:nvGraphicFramePr>
        <p:xfrm>
          <a:off x="1295400" y="1435788"/>
          <a:ext cx="5267864" cy="2786095"/>
        </p:xfrm>
        <a:graphic>
          <a:graphicData uri="http://schemas.openxmlformats.org/presentationml/2006/ole">
            <mc:AlternateContent xmlns:mc="http://schemas.openxmlformats.org/markup-compatibility/2006">
              <mc:Choice xmlns:v="urn:schemas-microsoft-com:vml" Requires="v">
                <p:oleObj spid="_x0000_s5155" name="Chart" r:id="rId4" imgW="7696390" imgH="4038505" progId="MSGraph.Chart.8">
                  <p:embed followColorScheme="full"/>
                </p:oleObj>
              </mc:Choice>
              <mc:Fallback>
                <p:oleObj name="Chart" r:id="rId4" imgW="7696390" imgH="4038505" progId="MSGraph.Chart.8">
                  <p:embed followColorScheme="full"/>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435788"/>
                        <a:ext cx="5267864" cy="2786095"/>
                      </a:xfrm>
                      <a:prstGeom prst="rect">
                        <a:avLst/>
                      </a:prstGeom>
                      <a:noFill/>
                      <a:extLst/>
                    </p:spPr>
                  </p:pic>
                </p:oleObj>
              </mc:Fallback>
            </mc:AlternateContent>
          </a:graphicData>
        </a:graphic>
      </p:graphicFrame>
      <p:sp>
        <p:nvSpPr>
          <p:cNvPr id="9" name="Content Placeholder 8"/>
          <p:cNvSpPr>
            <a:spLocks noGrp="1"/>
          </p:cNvSpPr>
          <p:nvPr>
            <p:ph sz="half" idx="2"/>
          </p:nvPr>
        </p:nvSpPr>
        <p:spPr>
          <a:xfrm>
            <a:off x="381000" y="4572000"/>
            <a:ext cx="8458200" cy="1905000"/>
          </a:xfrm>
          <a:solidFill>
            <a:srgbClr val="FFC000"/>
          </a:solidFill>
        </p:spPr>
        <p:txBody>
          <a:bodyPr>
            <a:noAutofit/>
          </a:bodyPr>
          <a:lstStyle/>
          <a:p>
            <a:r>
              <a:rPr lang="en-US" b="1" dirty="0" smtClean="0">
                <a:latin typeface="Arial" pitchFamily="34" charset="0"/>
                <a:cs typeface="Arial" pitchFamily="34" charset="0"/>
              </a:rPr>
              <a:t>Nutrient demands change dramatically during annual livestock production cycle </a:t>
            </a:r>
          </a:p>
          <a:p>
            <a:r>
              <a:rPr lang="en-US" b="1" dirty="0" smtClean="0">
                <a:solidFill>
                  <a:srgbClr val="7030A0"/>
                </a:solidFill>
                <a:latin typeface="Arial" pitchFamily="34" charset="0"/>
                <a:cs typeface="Arial" pitchFamily="34" charset="0"/>
              </a:rPr>
              <a:t>MATCH livestock nutrient demands with pasture production and quality cycles</a:t>
            </a:r>
            <a:endParaRPr lang="en-US" b="1" dirty="0" smtClean="0">
              <a:solidFill>
                <a:srgbClr val="7030A0"/>
              </a:solidFill>
            </a:endParaRPr>
          </a:p>
        </p:txBody>
      </p:sp>
      <p:sp>
        <p:nvSpPr>
          <p:cNvPr id="1028" name="Text Box 5"/>
          <p:cNvSpPr txBox="1">
            <a:spLocks noChangeArrowheads="1"/>
          </p:cNvSpPr>
          <p:nvPr/>
        </p:nvSpPr>
        <p:spPr bwMode="auto">
          <a:xfrm rot="-5394704">
            <a:off x="-366950" y="2579177"/>
            <a:ext cx="2784475" cy="369887"/>
          </a:xfrm>
          <a:prstGeom prst="rect">
            <a:avLst/>
          </a:prstGeom>
          <a:noFill/>
          <a:ln w="9525">
            <a:noFill/>
            <a:miter lim="800000"/>
            <a:headEnd/>
            <a:tailEnd/>
          </a:ln>
        </p:spPr>
        <p:txBody>
          <a:bodyPr>
            <a:spAutoFit/>
          </a:bodyPr>
          <a:lstStyle/>
          <a:p>
            <a:pPr>
              <a:spcBef>
                <a:spcPct val="50000"/>
              </a:spcBef>
            </a:pPr>
            <a:r>
              <a:rPr lang="en-US" b="1" i="1" dirty="0"/>
              <a:t>TDN, lbs. per day</a:t>
            </a:r>
            <a:endParaRPr lang="en-US" dirty="0"/>
          </a:p>
        </p:txBody>
      </p:sp>
      <p:sp>
        <p:nvSpPr>
          <p:cNvPr id="1029" name="Rectangle 51"/>
          <p:cNvSpPr>
            <a:spLocks noChangeArrowheads="1"/>
          </p:cNvSpPr>
          <p:nvPr/>
        </p:nvSpPr>
        <p:spPr bwMode="auto">
          <a:xfrm>
            <a:off x="2133600" y="4156642"/>
            <a:ext cx="2133600" cy="338554"/>
          </a:xfrm>
          <a:prstGeom prst="rect">
            <a:avLst/>
          </a:prstGeom>
          <a:noFill/>
          <a:ln w="9525">
            <a:noFill/>
            <a:miter lim="800000"/>
            <a:headEnd/>
            <a:tailEnd/>
          </a:ln>
        </p:spPr>
        <p:txBody>
          <a:bodyPr wrap="square">
            <a:spAutoFit/>
          </a:bodyPr>
          <a:lstStyle/>
          <a:p>
            <a:pPr>
              <a:spcBef>
                <a:spcPct val="50000"/>
              </a:spcBef>
            </a:pPr>
            <a:r>
              <a:rPr lang="en-US" sz="1600" b="1" i="1" dirty="0" smtClean="0"/>
              <a:t>Months from Calving</a:t>
            </a:r>
            <a:endParaRPr lang="en-US" sz="1600" dirty="0"/>
          </a:p>
        </p:txBody>
      </p:sp>
      <p:sp>
        <p:nvSpPr>
          <p:cNvPr id="8" name="Rectangle 7"/>
          <p:cNvSpPr/>
          <p:nvPr/>
        </p:nvSpPr>
        <p:spPr>
          <a:xfrm>
            <a:off x="2286000" y="2828836"/>
            <a:ext cx="4572000" cy="369332"/>
          </a:xfrm>
          <a:prstGeom prst="rect">
            <a:avLst/>
          </a:prstGeom>
        </p:spPr>
        <p:txBody>
          <a:bodyPr>
            <a:spAutoFit/>
          </a:bodyPr>
          <a:lstStyle/>
          <a:p>
            <a:r>
              <a:rPr lang="en-US" dirty="0" smtClean="0">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648200" y="514350"/>
            <a:ext cx="4343400" cy="1238250"/>
          </a:xfrm>
        </p:spPr>
        <p:txBody>
          <a:bodyPr>
            <a:normAutofit fontScale="90000"/>
          </a:bodyPr>
          <a:lstStyle/>
          <a:p>
            <a:r>
              <a:rPr lang="en-US" sz="3200" b="1" dirty="0">
                <a:latin typeface="Arial" panose="020B0604020202020204" pitchFamily="34" charset="0"/>
                <a:cs typeface="Arial" panose="020B0604020202020204" pitchFamily="34" charset="0"/>
              </a:rPr>
              <a:t>What Grazing Animals Eat Is a Function of:</a:t>
            </a:r>
          </a:p>
        </p:txBody>
      </p:sp>
      <p:sp>
        <p:nvSpPr>
          <p:cNvPr id="45059" name="WordArt 3"/>
          <p:cNvSpPr>
            <a:spLocks noChangeArrowheads="1" noChangeShapeType="1" noTextEdit="1"/>
          </p:cNvSpPr>
          <p:nvPr/>
        </p:nvSpPr>
        <p:spPr bwMode="auto">
          <a:xfrm>
            <a:off x="609600" y="685800"/>
            <a:ext cx="4038600" cy="1219200"/>
          </a:xfrm>
          <a:prstGeom prst="rect">
            <a:avLst/>
          </a:prstGeom>
        </p:spPr>
        <p:txBody>
          <a:bodyPr wrap="none" fromWordArt="1">
            <a:prstTxWarp prst="textPlain">
              <a:avLst>
                <a:gd name="adj" fmla="val 50000"/>
              </a:avLst>
            </a:prstTxWarp>
          </a:bodyPr>
          <a:lstStyle/>
          <a:p>
            <a:pPr algn="ctr"/>
            <a:r>
              <a:rPr lang="en-US" sz="4000" kern="1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Dry Matter Intake</a:t>
            </a:r>
            <a:endParaRPr lang="en-US" sz="40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endParaRPr>
          </a:p>
        </p:txBody>
      </p:sp>
      <p:sp>
        <p:nvSpPr>
          <p:cNvPr id="45060" name="Rectangle 4"/>
          <p:cNvSpPr>
            <a:spLocks noGrp="1" noChangeArrowheads="1"/>
          </p:cNvSpPr>
          <p:nvPr>
            <p:ph type="body" idx="1"/>
          </p:nvPr>
        </p:nvSpPr>
        <p:spPr>
          <a:xfrm>
            <a:off x="457200" y="1828800"/>
            <a:ext cx="8305800" cy="4572000"/>
          </a:xfrm>
        </p:spPr>
        <p:txBody>
          <a:bodyPr/>
          <a:lstStyle/>
          <a:p>
            <a:r>
              <a:rPr lang="en-US" sz="2400" b="1" dirty="0">
                <a:solidFill>
                  <a:srgbClr val="9900CC"/>
                </a:solidFill>
                <a:latin typeface="Arial" panose="020B0604020202020204" pitchFamily="34" charset="0"/>
                <a:cs typeface="Arial" panose="020B0604020202020204" pitchFamily="34" charset="0"/>
              </a:rPr>
              <a:t>Time Spent Grazing</a:t>
            </a:r>
            <a:r>
              <a:rPr lang="en-US" sz="2400" b="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range is 4 - 10 hours</a:t>
            </a:r>
            <a:endParaRPr lang="en-US" sz="2400" b="1" dirty="0">
              <a:latin typeface="Arial" panose="020B0604020202020204" pitchFamily="34" charset="0"/>
              <a:cs typeface="Arial" panose="020B0604020202020204" pitchFamily="34" charset="0"/>
            </a:endParaRPr>
          </a:p>
          <a:p>
            <a:pPr lvl="1"/>
            <a:r>
              <a:rPr lang="en-US" sz="2000" b="1" dirty="0">
                <a:latin typeface="Arial" panose="020B0604020202020204" pitchFamily="34" charset="0"/>
                <a:cs typeface="Arial" panose="020B0604020202020204" pitchFamily="34" charset="0"/>
              </a:rPr>
              <a:t>Limited </a:t>
            </a:r>
            <a:r>
              <a:rPr lang="en-US" sz="2000" b="1" dirty="0" smtClean="0">
                <a:latin typeface="Arial" panose="020B0604020202020204" pitchFamily="34" charset="0"/>
                <a:cs typeface="Arial" panose="020B0604020202020204" pitchFamily="34" charset="0"/>
              </a:rPr>
              <a:t>forage: need </a:t>
            </a:r>
            <a:r>
              <a:rPr lang="en-US" sz="2000" b="1" dirty="0">
                <a:latin typeface="Arial" panose="020B0604020202020204" pitchFamily="34" charset="0"/>
                <a:cs typeface="Arial" panose="020B0604020202020204" pitchFamily="34" charset="0"/>
              </a:rPr>
              <a:t>to graze for longer periods</a:t>
            </a:r>
          </a:p>
          <a:p>
            <a:pPr lvl="1"/>
            <a:r>
              <a:rPr lang="en-US" sz="2000" b="1" dirty="0">
                <a:latin typeface="Arial" panose="020B0604020202020204" pitchFamily="34" charset="0"/>
                <a:cs typeface="Arial" panose="020B0604020202020204" pitchFamily="34" charset="0"/>
              </a:rPr>
              <a:t>Ruminants need almost equal amounts of time for grazing, rumination and rest</a:t>
            </a:r>
          </a:p>
          <a:p>
            <a:r>
              <a:rPr lang="en-US" sz="2400" b="1" dirty="0">
                <a:solidFill>
                  <a:srgbClr val="C00000"/>
                </a:solidFill>
                <a:latin typeface="Arial" panose="020B0604020202020204" pitchFamily="34" charset="0"/>
                <a:cs typeface="Arial" panose="020B0604020202020204" pitchFamily="34" charset="0"/>
              </a:rPr>
              <a:t>Biting Rate: how fast?</a:t>
            </a:r>
            <a:r>
              <a:rPr lang="en-US" sz="2400" b="1" dirty="0">
                <a:solidFill>
                  <a:srgbClr val="00B050"/>
                </a:solidFill>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range is 30 - 80 </a:t>
            </a:r>
            <a:r>
              <a:rPr lang="en-US" sz="2000" b="1" dirty="0" smtClean="0">
                <a:latin typeface="Arial" panose="020B0604020202020204" pitchFamily="34" charset="0"/>
                <a:cs typeface="Arial" panose="020B0604020202020204" pitchFamily="34" charset="0"/>
              </a:rPr>
              <a:t>bites/minute (cattle)</a:t>
            </a:r>
            <a:endParaRPr lang="en-US" sz="2400" b="1" dirty="0">
              <a:latin typeface="Arial" panose="020B0604020202020204" pitchFamily="34" charset="0"/>
              <a:cs typeface="Arial" panose="020B0604020202020204" pitchFamily="34" charset="0"/>
            </a:endParaRPr>
          </a:p>
          <a:p>
            <a:r>
              <a:rPr lang="en-US" sz="2400" b="1" dirty="0">
                <a:solidFill>
                  <a:srgbClr val="00B050"/>
                </a:solidFill>
                <a:latin typeface="Arial" panose="020B0604020202020204" pitchFamily="34" charset="0"/>
                <a:cs typeface="Arial" panose="020B0604020202020204" pitchFamily="34" charset="0"/>
              </a:rPr>
              <a:t>Bite Size</a:t>
            </a:r>
          </a:p>
          <a:p>
            <a:pPr lvl="1"/>
            <a:r>
              <a:rPr lang="en-US" sz="2000" b="1" dirty="0">
                <a:latin typeface="Arial" panose="020B0604020202020204" pitchFamily="34" charset="0"/>
                <a:cs typeface="Arial" panose="020B0604020202020204" pitchFamily="34" charset="0"/>
              </a:rPr>
              <a:t>how much an animal can consume in one </a:t>
            </a:r>
            <a:r>
              <a:rPr lang="en-US" sz="2000" b="1" dirty="0" smtClean="0">
                <a:latin typeface="Arial" panose="020B0604020202020204" pitchFamily="34" charset="0"/>
                <a:cs typeface="Arial" panose="020B0604020202020204" pitchFamily="34" charset="0"/>
              </a:rPr>
              <a:t>bite</a:t>
            </a:r>
          </a:p>
          <a:p>
            <a:pPr lvl="1"/>
            <a:r>
              <a:rPr lang="en-US" sz="2000" b="1" dirty="0" smtClean="0">
                <a:solidFill>
                  <a:srgbClr val="FF0000"/>
                </a:solidFill>
                <a:latin typeface="Arial" panose="020B0604020202020204" pitchFamily="34" charset="0"/>
                <a:cs typeface="Arial" panose="020B0604020202020204" pitchFamily="34" charset="0"/>
              </a:rPr>
              <a:t>Only intake factor we can control with grazing management!</a:t>
            </a:r>
            <a:r>
              <a:rPr lang="en-US" sz="2000" b="1" dirty="0" smtClean="0">
                <a:latin typeface="Arial" panose="020B0604020202020204" pitchFamily="34" charset="0"/>
                <a:cs typeface="Arial" panose="020B0604020202020204" pitchFamily="34" charset="0"/>
              </a:rPr>
              <a:t> </a:t>
            </a:r>
          </a:p>
          <a:p>
            <a:r>
              <a:rPr lang="en-US" sz="2800" b="1" dirty="0" smtClean="0">
                <a:solidFill>
                  <a:srgbClr val="0070C0"/>
                </a:solidFill>
                <a:latin typeface="Arial" panose="020B0604020202020204" pitchFamily="34" charset="0"/>
                <a:cs typeface="Arial" panose="020B0604020202020204" pitchFamily="34" charset="0"/>
              </a:rPr>
              <a:t>Our Goal:</a:t>
            </a:r>
          </a:p>
          <a:p>
            <a:pPr lvl="1"/>
            <a:r>
              <a:rPr lang="en-US" sz="2400" b="1" dirty="0" smtClean="0">
                <a:latin typeface="Arial" panose="020B0604020202020204" pitchFamily="34" charset="0"/>
                <a:cs typeface="Arial" panose="020B0604020202020204" pitchFamily="34" charset="0"/>
              </a:rPr>
              <a:t>Maximize bite size of high quality forage with few bites per plant to balance plant/animal needs</a:t>
            </a:r>
          </a:p>
          <a:p>
            <a:pPr lvl="1"/>
            <a:endParaRPr lang="en-US" sz="2400" b="1" dirty="0">
              <a:solidFill>
                <a:srgbClr val="CC3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additive="base">
                                        <p:cTn id="7" dur="500" fill="hold"/>
                                        <p:tgtEl>
                                          <p:spTgt spid="45058"/>
                                        </p:tgtEl>
                                        <p:attrNameLst>
                                          <p:attrName>ppt_x</p:attrName>
                                        </p:attrNameLst>
                                      </p:cBhvr>
                                      <p:tavLst>
                                        <p:tav tm="0">
                                          <p:val>
                                            <p:strVal val="1+#ppt_w/2"/>
                                          </p:val>
                                        </p:tav>
                                        <p:tav tm="100000">
                                          <p:val>
                                            <p:strVal val="#ppt_x"/>
                                          </p:val>
                                        </p:tav>
                                      </p:tavLst>
                                    </p:anim>
                                    <p:anim calcmode="lin" valueType="num">
                                      <p:cBhvr additive="base">
                                        <p:cTn id="8" dur="500" fill="hold"/>
                                        <p:tgtEl>
                                          <p:spTgt spid="450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45060">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45060">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4506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4506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45060">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45060">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45060">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45060">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4506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utoUpdateAnimBg="0"/>
      <p:bldP spid="45060"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cowsgrazing.bmp"/>
          <p:cNvPicPr>
            <a:picLocks noChangeAspect="1"/>
          </p:cNvPicPr>
          <p:nvPr/>
        </p:nvPicPr>
        <p:blipFill>
          <a:blip r:embed="rId3" cstate="print"/>
          <a:srcRect/>
          <a:stretch>
            <a:fillRect/>
          </a:stretch>
        </p:blipFill>
        <p:spPr bwMode="auto">
          <a:xfrm>
            <a:off x="2895600" y="5105400"/>
            <a:ext cx="1752600" cy="1454150"/>
          </a:xfrm>
          <a:prstGeom prst="rect">
            <a:avLst/>
          </a:prstGeom>
          <a:noFill/>
          <a:ln w="9525">
            <a:noFill/>
            <a:miter lim="800000"/>
            <a:headEnd/>
            <a:tailEnd/>
          </a:ln>
        </p:spPr>
      </p:pic>
      <p:sp>
        <p:nvSpPr>
          <p:cNvPr id="8195" name="Title 1"/>
          <p:cNvSpPr>
            <a:spLocks noGrp="1"/>
          </p:cNvSpPr>
          <p:nvPr>
            <p:ph type="title"/>
          </p:nvPr>
        </p:nvSpPr>
        <p:spPr/>
        <p:txBody>
          <a:bodyPr>
            <a:normAutofit fontScale="90000"/>
          </a:bodyPr>
          <a:lstStyle/>
          <a:p>
            <a:r>
              <a:rPr lang="en-US" sz="4000" b="1" dirty="0" smtClean="0">
                <a:latin typeface="Arial" panose="020B0604020202020204" pitchFamily="34" charset="0"/>
                <a:cs typeface="Arial" panose="020B0604020202020204" pitchFamily="34" charset="0"/>
              </a:rPr>
              <a:t>Pasture Dry Matter Intake Factors:</a:t>
            </a:r>
          </a:p>
        </p:txBody>
      </p:sp>
      <p:sp>
        <p:nvSpPr>
          <p:cNvPr id="8196" name="Content Placeholder 2"/>
          <p:cNvSpPr>
            <a:spLocks noGrp="1"/>
          </p:cNvSpPr>
          <p:nvPr>
            <p:ph idx="1"/>
          </p:nvPr>
        </p:nvSpPr>
        <p:spPr>
          <a:xfrm>
            <a:off x="457200" y="1295400"/>
            <a:ext cx="8229600" cy="3505200"/>
          </a:xfrm>
        </p:spPr>
        <p:txBody>
          <a:bodyPr>
            <a:normAutofit fontScale="92500" lnSpcReduction="10000"/>
          </a:bodyPr>
          <a:lstStyle/>
          <a:p>
            <a:r>
              <a:rPr lang="en-US" b="1" dirty="0" smtClean="0">
                <a:solidFill>
                  <a:srgbClr val="0070C0"/>
                </a:solidFill>
                <a:latin typeface="Arial" panose="020B0604020202020204" pitchFamily="34" charset="0"/>
                <a:cs typeface="Arial" panose="020B0604020202020204" pitchFamily="34" charset="0"/>
              </a:rPr>
              <a:t>Palatability:</a:t>
            </a:r>
            <a:r>
              <a:rPr lang="en-US" dirty="0" smtClean="0">
                <a:solidFill>
                  <a:srgbClr val="0070C0"/>
                </a:solidFill>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how acceptable the forage “tastes” to the grazing animal</a:t>
            </a:r>
          </a:p>
          <a:p>
            <a:r>
              <a:rPr lang="en-US" b="1" dirty="0" smtClean="0">
                <a:solidFill>
                  <a:srgbClr val="00B050"/>
                </a:solidFill>
                <a:latin typeface="Arial" panose="020B0604020202020204" pitchFamily="34" charset="0"/>
                <a:cs typeface="Arial" panose="020B0604020202020204" pitchFamily="34" charset="0"/>
              </a:rPr>
              <a:t>Nutritive value: </a:t>
            </a:r>
            <a:r>
              <a:rPr lang="en-US" dirty="0" smtClean="0">
                <a:latin typeface="Arial" panose="020B0604020202020204" pitchFamily="34" charset="0"/>
                <a:cs typeface="Arial" panose="020B0604020202020204" pitchFamily="34" charset="0"/>
              </a:rPr>
              <a:t>amount of nutrients provided and how digestible they are</a:t>
            </a:r>
          </a:p>
          <a:p>
            <a:r>
              <a:rPr lang="en-US" b="1" dirty="0" smtClean="0">
                <a:solidFill>
                  <a:srgbClr val="7030A0"/>
                </a:solidFill>
                <a:latin typeface="Arial" panose="020B0604020202020204" pitchFamily="34" charset="0"/>
                <a:cs typeface="Arial" panose="020B0604020202020204" pitchFamily="34" charset="0"/>
              </a:rPr>
              <a:t>Availability:</a:t>
            </a:r>
            <a:r>
              <a:rPr lang="en-US" dirty="0" smtClean="0">
                <a:latin typeface="Arial" panose="020B0604020202020204" pitchFamily="34" charset="0"/>
                <a:cs typeface="Arial" panose="020B0604020202020204" pitchFamily="34" charset="0"/>
              </a:rPr>
              <a:t> how much forage is offered</a:t>
            </a:r>
          </a:p>
          <a:p>
            <a:r>
              <a:rPr lang="en-US" dirty="0" smtClean="0">
                <a:latin typeface="Arial" panose="020B0604020202020204" pitchFamily="34" charset="0"/>
                <a:cs typeface="Arial" panose="020B0604020202020204" pitchFamily="34" charset="0"/>
              </a:rPr>
              <a:t>Our Goal: </a:t>
            </a:r>
            <a:r>
              <a:rPr lang="en-US" b="1" dirty="0" smtClean="0">
                <a:solidFill>
                  <a:srgbClr val="FF0000"/>
                </a:solidFill>
                <a:latin typeface="Arial" panose="020B0604020202020204" pitchFamily="34" charset="0"/>
                <a:cs typeface="Arial" panose="020B0604020202020204" pitchFamily="34" charset="0"/>
              </a:rPr>
              <a:t>Maximize Pasture Dry Matter Intake </a:t>
            </a:r>
            <a:r>
              <a:rPr lang="en-US" dirty="0" smtClean="0">
                <a:latin typeface="Arial" panose="020B0604020202020204" pitchFamily="34" charset="0"/>
                <a:cs typeface="Arial" panose="020B0604020202020204" pitchFamily="34" charset="0"/>
              </a:rPr>
              <a:t>to optimize animal performance </a:t>
            </a:r>
            <a:endParaRPr lang="en-US" dirty="0" smtClean="0">
              <a:solidFill>
                <a:srgbClr val="FF0000"/>
              </a:solidFill>
              <a:latin typeface="Arial" panose="020B0604020202020204" pitchFamily="34" charset="0"/>
              <a:cs typeface="Arial" panose="020B0604020202020204" pitchFamily="34" charset="0"/>
            </a:endParaRPr>
          </a:p>
          <a:p>
            <a:pPr>
              <a:buFontTx/>
              <a:buNone/>
            </a:pPr>
            <a:endParaRPr lang="en-US" dirty="0" smtClean="0"/>
          </a:p>
        </p:txBody>
      </p:sp>
      <p:pic>
        <p:nvPicPr>
          <p:cNvPr id="8197" name="Picture 3" descr="buelingo calves.jpg"/>
          <p:cNvPicPr>
            <a:picLocks noChangeAspect="1"/>
          </p:cNvPicPr>
          <p:nvPr/>
        </p:nvPicPr>
        <p:blipFill>
          <a:blip r:embed="rId4" cstate="print"/>
          <a:srcRect/>
          <a:stretch>
            <a:fillRect/>
          </a:stretch>
        </p:blipFill>
        <p:spPr bwMode="auto">
          <a:xfrm>
            <a:off x="4572000" y="5105400"/>
            <a:ext cx="1866900" cy="1392238"/>
          </a:xfrm>
          <a:prstGeom prst="rect">
            <a:avLst/>
          </a:prstGeom>
          <a:noFill/>
          <a:ln w="9525">
            <a:noFill/>
            <a:miter lim="800000"/>
            <a:headEnd/>
            <a:tailEnd/>
          </a:ln>
        </p:spPr>
      </p:pic>
      <p:pic>
        <p:nvPicPr>
          <p:cNvPr id="8198" name="Picture 5" descr="Hereford cows.JPG"/>
          <p:cNvPicPr>
            <a:picLocks noChangeAspect="1"/>
          </p:cNvPicPr>
          <p:nvPr/>
        </p:nvPicPr>
        <p:blipFill>
          <a:blip r:embed="rId5" cstate="print"/>
          <a:srcRect/>
          <a:stretch>
            <a:fillRect/>
          </a:stretch>
        </p:blipFill>
        <p:spPr bwMode="auto">
          <a:xfrm>
            <a:off x="762000" y="5105400"/>
            <a:ext cx="2133600" cy="1422400"/>
          </a:xfrm>
          <a:prstGeom prst="rect">
            <a:avLst/>
          </a:prstGeom>
          <a:noFill/>
          <a:ln w="9525">
            <a:noFill/>
            <a:miter lim="800000"/>
            <a:headEnd/>
            <a:tailEnd/>
          </a:ln>
        </p:spPr>
      </p:pic>
      <p:pic>
        <p:nvPicPr>
          <p:cNvPr id="8199" name="Picture 7" descr="cows on subirrigated pasture.jpg"/>
          <p:cNvPicPr>
            <a:picLocks noChangeAspect="1"/>
          </p:cNvPicPr>
          <p:nvPr/>
        </p:nvPicPr>
        <p:blipFill>
          <a:blip r:embed="rId6" cstate="print"/>
          <a:srcRect/>
          <a:stretch>
            <a:fillRect/>
          </a:stretch>
        </p:blipFill>
        <p:spPr bwMode="auto">
          <a:xfrm>
            <a:off x="6400800" y="5076825"/>
            <a:ext cx="2133600" cy="1420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382000" cy="1143000"/>
          </a:xfrm>
        </p:spPr>
        <p:txBody>
          <a:bodyPr>
            <a:normAutofit fontScale="90000"/>
          </a:bodyPr>
          <a:lstStyle/>
          <a:p>
            <a:r>
              <a:rPr lang="en-US" sz="3600" b="1" dirty="0" smtClean="0">
                <a:latin typeface="Arial" pitchFamily="34" charset="0"/>
                <a:cs typeface="Arial" pitchFamily="34" charset="0"/>
              </a:rPr>
              <a:t>What is “Good” Dry Matter Intake (Cattle)?</a:t>
            </a:r>
            <a:endParaRPr lang="en-US" sz="3600" dirty="0">
              <a:latin typeface="Arial" pitchFamily="34" charset="0"/>
              <a:cs typeface="Arial"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532423322"/>
              </p:ext>
            </p:extLst>
          </p:nvPr>
        </p:nvGraphicFramePr>
        <p:xfrm>
          <a:off x="1524000" y="1752600"/>
          <a:ext cx="6248400" cy="3093720"/>
        </p:xfrm>
        <a:graphic>
          <a:graphicData uri="http://schemas.openxmlformats.org/drawingml/2006/table">
            <a:tbl>
              <a:tblPr/>
              <a:tblGrid>
                <a:gridCol w="3048000"/>
                <a:gridCol w="3200400"/>
              </a:tblGrid>
              <a:tr h="5334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smtClean="0">
                          <a:ln>
                            <a:noFill/>
                          </a:ln>
                          <a:solidFill>
                            <a:schemeClr val="tx1"/>
                          </a:solidFill>
                          <a:effectLst/>
                          <a:latin typeface="Arial" pitchFamily="34" charset="0"/>
                        </a:rPr>
                        <a:t>Intake as a Percent of Live Weight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smtClean="0">
                          <a:ln>
                            <a:noFill/>
                          </a:ln>
                          <a:solidFill>
                            <a:schemeClr val="tx1"/>
                          </a:solidFill>
                          <a:effectLst/>
                          <a:latin typeface="Arial" pitchFamily="34" charset="0"/>
                        </a:rPr>
                        <a:t>Expected Gains, pounds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r>
              <a:tr h="5334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smtClean="0">
                          <a:ln>
                            <a:noFill/>
                          </a:ln>
                          <a:solidFill>
                            <a:schemeClr val="tx1"/>
                          </a:solidFill>
                          <a:effectLst/>
                          <a:latin typeface="Arial" pitchFamily="34" charset="0"/>
                        </a:rPr>
                        <a:t>2.0%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smtClean="0">
                          <a:ln>
                            <a:noFill/>
                          </a:ln>
                          <a:solidFill>
                            <a:schemeClr val="tx1"/>
                          </a:solidFill>
                          <a:effectLst/>
                          <a:latin typeface="Arial" pitchFamily="34" charset="0"/>
                        </a:rPr>
                        <a:t>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smtClean="0">
                          <a:ln>
                            <a:noFill/>
                          </a:ln>
                          <a:solidFill>
                            <a:schemeClr val="tx1"/>
                          </a:solidFill>
                          <a:effectLst/>
                          <a:latin typeface="Arial" pitchFamily="34" charset="0"/>
                        </a:rPr>
                        <a:t>2.5%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smtClean="0">
                          <a:ln>
                            <a:noFill/>
                          </a:ln>
                          <a:solidFill>
                            <a:schemeClr val="tx1"/>
                          </a:solidFill>
                          <a:effectLst/>
                          <a:latin typeface="Arial" pitchFamily="34" charset="0"/>
                        </a:rPr>
                        <a:t>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smtClean="0">
                          <a:ln>
                            <a:noFill/>
                          </a:ln>
                          <a:solidFill>
                            <a:schemeClr val="tx1"/>
                          </a:solidFill>
                          <a:effectLst/>
                          <a:latin typeface="Arial" pitchFamily="34" charset="0"/>
                        </a:rPr>
                        <a:t>3.0%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smtClean="0">
                          <a:ln>
                            <a:noFill/>
                          </a:ln>
                          <a:solidFill>
                            <a:schemeClr val="tx1"/>
                          </a:solidFill>
                          <a:effectLst/>
                          <a:latin typeface="Arial" pitchFamily="34" charset="0"/>
                        </a:rPr>
                        <a:t>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9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smtClean="0">
                          <a:ln>
                            <a:noFill/>
                          </a:ln>
                          <a:solidFill>
                            <a:schemeClr val="tx1"/>
                          </a:solidFill>
                          <a:effectLst/>
                          <a:latin typeface="Arial" pitchFamily="34" charset="0"/>
                        </a:rPr>
                        <a:t>3.5%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smtClean="0">
                          <a:ln>
                            <a:noFill/>
                          </a:ln>
                          <a:solidFill>
                            <a:schemeClr val="tx1"/>
                          </a:solidFill>
                          <a:effectLst/>
                          <a:latin typeface="Arial" pitchFamily="34" charset="0"/>
                        </a:rPr>
                        <a:t>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TextBox 3"/>
          <p:cNvSpPr txBox="1"/>
          <p:nvPr/>
        </p:nvSpPr>
        <p:spPr>
          <a:xfrm>
            <a:off x="2743200" y="5181600"/>
            <a:ext cx="3657600" cy="584775"/>
          </a:xfrm>
          <a:prstGeom prst="rect">
            <a:avLst/>
          </a:prstGeom>
          <a:solidFill>
            <a:srgbClr val="92D050"/>
          </a:solidFill>
        </p:spPr>
        <p:txBody>
          <a:bodyPr wrap="square" rtlCol="0">
            <a:spAutoFit/>
          </a:bodyPr>
          <a:lstStyle/>
          <a:p>
            <a:pPr algn="ctr"/>
            <a:r>
              <a:rPr lang="en-US" sz="3200" b="1" dirty="0" smtClean="0">
                <a:latin typeface="Arial" pitchFamily="34" charset="0"/>
                <a:cs typeface="Arial" pitchFamily="34" charset="0"/>
              </a:rPr>
              <a:t>“More is Better”</a:t>
            </a:r>
            <a:endParaRPr lang="en-US" sz="3200" b="1" dirty="0">
              <a:latin typeface="Arial" pitchFamily="34" charset="0"/>
              <a:cs typeface="Arial" pitchFamily="34" charset="0"/>
            </a:endParaRPr>
          </a:p>
        </p:txBody>
      </p:sp>
      <p:sp>
        <p:nvSpPr>
          <p:cNvPr id="7" name="Chevron 4"/>
          <p:cNvSpPr/>
          <p:nvPr/>
        </p:nvSpPr>
        <p:spPr>
          <a:xfrm>
            <a:off x="609600" y="838200"/>
            <a:ext cx="981287" cy="4205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en-US" sz="1800" b="1" kern="1200" dirty="0">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rtlCol="0">
            <a:normAutofit/>
          </a:bodyPr>
          <a:lstStyle/>
          <a:p>
            <a:pPr eaLnBrk="1" fontAlgn="auto" hangingPunct="1">
              <a:spcAft>
                <a:spcPts val="0"/>
              </a:spcAft>
              <a:defRPr/>
            </a:pPr>
            <a:endParaRPr lang="en-US" dirty="0"/>
          </a:p>
        </p:txBody>
      </p:sp>
      <p:sp>
        <p:nvSpPr>
          <p:cNvPr id="43011" name="Title 1"/>
          <p:cNvSpPr>
            <a:spLocks noGrp="1"/>
          </p:cNvSpPr>
          <p:nvPr>
            <p:ph type="ctrTitle"/>
          </p:nvPr>
        </p:nvSpPr>
        <p:spPr/>
        <p:txBody>
          <a:bodyPr/>
          <a:lstStyle/>
          <a:p>
            <a:pPr eaLnBrk="1" hangingPunct="1"/>
            <a:r>
              <a:rPr lang="en-US" altLang="en-US" b="1" smtClean="0">
                <a:latin typeface="Arial Black" pitchFamily="34" charset="0"/>
              </a:rPr>
              <a:t>Webinar Technical Orientation</a:t>
            </a:r>
          </a:p>
        </p:txBody>
      </p:sp>
    </p:spTree>
    <p:extLst>
      <p:ext uri="{BB962C8B-B14F-4D97-AF65-F5344CB8AC3E}">
        <p14:creationId xmlns:p14="http://schemas.microsoft.com/office/powerpoint/2010/main" val="3075254139"/>
      </p:ext>
    </p:extLst>
  </p:cSld>
  <p:clrMapOvr>
    <a:masterClrMapping/>
  </p:clrMapOvr>
  <p:transition>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cropped fall cattle grazing.jpg"/>
          <p:cNvPicPr>
            <a:picLocks noChangeAspect="1"/>
          </p:cNvPicPr>
          <p:nvPr/>
        </p:nvPicPr>
        <p:blipFill>
          <a:blip r:embed="rId3" cstate="print"/>
          <a:srcRect t="11175" b="26408"/>
          <a:stretch>
            <a:fillRect/>
          </a:stretch>
        </p:blipFill>
        <p:spPr bwMode="auto">
          <a:xfrm>
            <a:off x="0" y="4724400"/>
            <a:ext cx="9143999" cy="2133600"/>
          </a:xfrm>
          <a:prstGeom prst="rect">
            <a:avLst/>
          </a:prstGeom>
          <a:noFill/>
          <a:ln w="9525">
            <a:noFill/>
            <a:miter lim="800000"/>
            <a:headEnd/>
            <a:tailEnd/>
          </a:ln>
        </p:spPr>
      </p:pic>
      <p:sp>
        <p:nvSpPr>
          <p:cNvPr id="6147" name="Title 1"/>
          <p:cNvSpPr>
            <a:spLocks noGrp="1"/>
          </p:cNvSpPr>
          <p:nvPr>
            <p:ph type="title"/>
          </p:nvPr>
        </p:nvSpPr>
        <p:spPr>
          <a:xfrm>
            <a:off x="457199" y="457200"/>
            <a:ext cx="8229600" cy="868362"/>
          </a:xfrm>
        </p:spPr>
        <p:txBody>
          <a:bodyPr>
            <a:normAutofit/>
          </a:bodyPr>
          <a:lstStyle/>
          <a:p>
            <a:r>
              <a:rPr lang="en-US" sz="4000" b="1" dirty="0" smtClean="0">
                <a:latin typeface="Arial" panose="020B0604020202020204" pitchFamily="34" charset="0"/>
                <a:cs typeface="Arial" panose="020B0604020202020204" pitchFamily="34" charset="0"/>
              </a:rPr>
              <a:t>Managing Pasture for High DMI?</a:t>
            </a:r>
          </a:p>
        </p:txBody>
      </p:sp>
      <p:sp>
        <p:nvSpPr>
          <p:cNvPr id="7172" name="Content Placeholder 2"/>
          <p:cNvSpPr>
            <a:spLocks noGrp="1"/>
          </p:cNvSpPr>
          <p:nvPr>
            <p:ph idx="1"/>
          </p:nvPr>
        </p:nvSpPr>
        <p:spPr>
          <a:xfrm>
            <a:off x="228600" y="1371600"/>
            <a:ext cx="8458200" cy="3200400"/>
          </a:xfrm>
        </p:spPr>
        <p:txBody>
          <a:bodyPr>
            <a:normAutofit fontScale="92500"/>
          </a:bodyPr>
          <a:lstStyle/>
          <a:p>
            <a:r>
              <a:rPr lang="en-US" sz="2800" dirty="0" smtClean="0">
                <a:latin typeface="Arial" panose="020B0604020202020204" pitchFamily="34" charset="0"/>
                <a:cs typeface="Arial" panose="020B0604020202020204" pitchFamily="34" charset="0"/>
              </a:rPr>
              <a:t>Grazing animals will always select the highest quality diet possible </a:t>
            </a:r>
            <a:r>
              <a:rPr lang="en-US" sz="2800" b="1" dirty="0" smtClean="0">
                <a:solidFill>
                  <a:srgbClr val="00B050"/>
                </a:solidFill>
                <a:latin typeface="Arial" panose="020B0604020202020204" pitchFamily="34" charset="0"/>
                <a:cs typeface="Arial" panose="020B0604020202020204" pitchFamily="34" charset="0"/>
              </a:rPr>
              <a:t>from the pasture forage available to them</a:t>
            </a:r>
          </a:p>
          <a:p>
            <a:r>
              <a:rPr lang="en-US" sz="2800" b="1" dirty="0" smtClean="0">
                <a:latin typeface="Arial" panose="020B0604020202020204" pitchFamily="34" charset="0"/>
                <a:cs typeface="Arial" panose="020B0604020202020204" pitchFamily="34" charset="0"/>
              </a:rPr>
              <a:t>Challenges:</a:t>
            </a:r>
          </a:p>
          <a:p>
            <a:pPr lvl="1"/>
            <a:r>
              <a:rPr lang="en-US" dirty="0" smtClean="0">
                <a:latin typeface="Arial" panose="020B0604020202020204" pitchFamily="34" charset="0"/>
                <a:cs typeface="Arial" panose="020B0604020202020204" pitchFamily="34" charset="0"/>
              </a:rPr>
              <a:t>Too little forage available — limits dry matter intake</a:t>
            </a:r>
          </a:p>
          <a:p>
            <a:pPr lvl="1"/>
            <a:r>
              <a:rPr lang="en-US" dirty="0" smtClean="0">
                <a:latin typeface="Arial" panose="020B0604020202020204" pitchFamily="34" charset="0"/>
                <a:cs typeface="Arial" panose="020B0604020202020204" pitchFamily="34" charset="0"/>
              </a:rPr>
              <a:t>Too mature — limits nutritive value of dry matter intake and slows rate of passage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944562"/>
          </a:xfrm>
        </p:spPr>
        <p:txBody>
          <a:bodyPr>
            <a:normAutofit/>
          </a:bodyPr>
          <a:lstStyle/>
          <a:p>
            <a:r>
              <a:rPr lang="en-US" sz="4000" dirty="0" smtClean="0">
                <a:latin typeface="Arial" panose="020B0604020202020204" pitchFamily="34" charset="0"/>
                <a:cs typeface="Arial" panose="020B0604020202020204" pitchFamily="34" charset="0"/>
              </a:rPr>
              <a:t>Pastured Livestock Resources:</a:t>
            </a:r>
            <a:endParaRPr lang="en-US" sz="40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219200"/>
            <a:ext cx="8229600" cy="5257800"/>
          </a:xfrm>
        </p:spPr>
        <p:txBody>
          <a:bodyPr>
            <a:normAutofit fontScale="70000" lnSpcReduction="20000"/>
          </a:bodyPr>
          <a:lstStyle/>
          <a:p>
            <a:r>
              <a:rPr lang="en-US" dirty="0">
                <a:latin typeface="Arial" panose="020B0604020202020204" pitchFamily="34" charset="0"/>
                <a:cs typeface="Arial" panose="020B0604020202020204" pitchFamily="34" charset="0"/>
              </a:rPr>
              <a:t>NRCS Pasture &amp; Range </a:t>
            </a:r>
            <a:r>
              <a:rPr lang="en-US" dirty="0" smtClean="0">
                <a:latin typeface="Arial" panose="020B0604020202020204" pitchFamily="34" charset="0"/>
                <a:cs typeface="Arial" panose="020B0604020202020204" pitchFamily="34" charset="0"/>
              </a:rPr>
              <a:t>Handbook: Chapter 6, Livestock Nutrition, Husbandry &amp; Behavior</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2"/>
              </a:rPr>
              <a:t>http://www.nrcs.usda.gov/wps/portal/nrcs/detail/national/landuse/rangepasture/?</a:t>
            </a:r>
            <a:r>
              <a:rPr lang="en-US" dirty="0" smtClean="0">
                <a:latin typeface="Arial" panose="020B0604020202020204" pitchFamily="34" charset="0"/>
                <a:cs typeface="Arial" panose="020B0604020202020204" pitchFamily="34" charset="0"/>
                <a:hlinkClick r:id="rId2"/>
              </a:rPr>
              <a:t>cid=stelprdb1043084</a:t>
            </a:r>
            <a:r>
              <a:rPr lang="en-US" dirty="0" smtClean="0">
                <a:latin typeface="Arial" panose="020B0604020202020204" pitchFamily="34" charset="0"/>
                <a:cs typeface="Arial" panose="020B0604020202020204" pitchFamily="34" charset="0"/>
              </a:rPr>
              <a:t> </a:t>
            </a:r>
          </a:p>
          <a:p>
            <a:r>
              <a:rPr lang="en-US" dirty="0" smtClean="0">
                <a:latin typeface="Arial" panose="020B0604020202020204" pitchFamily="34" charset="0"/>
                <a:cs typeface="Arial" panose="020B0604020202020204" pitchFamily="34" charset="0"/>
              </a:rPr>
              <a:t>ATTRA: </a:t>
            </a:r>
            <a:r>
              <a:rPr lang="en-US" dirty="0">
                <a:latin typeface="Arial" panose="020B0604020202020204" pitchFamily="34" charset="0"/>
                <a:cs typeface="Arial" panose="020B0604020202020204" pitchFamily="34" charset="0"/>
              </a:rPr>
              <a:t>Ruminant Nutrition for Graziers, </a:t>
            </a:r>
            <a:r>
              <a:rPr lang="en-US" dirty="0">
                <a:latin typeface="Arial" panose="020B0604020202020204" pitchFamily="34" charset="0"/>
                <a:cs typeface="Arial" panose="020B0604020202020204" pitchFamily="34" charset="0"/>
                <a:hlinkClick r:id="rId3"/>
              </a:rPr>
              <a:t>https://</a:t>
            </a:r>
            <a:r>
              <a:rPr lang="en-US" dirty="0" smtClean="0">
                <a:latin typeface="Arial" panose="020B0604020202020204" pitchFamily="34" charset="0"/>
                <a:cs typeface="Arial" panose="020B0604020202020204" pitchFamily="34" charset="0"/>
                <a:hlinkClick r:id="rId3"/>
              </a:rPr>
              <a:t>attra.ncat.org/attra-pub/summaries/summary.php?pub=201</a:t>
            </a:r>
            <a:r>
              <a:rPr lang="en-US" dirty="0" smtClean="0">
                <a:latin typeface="Arial" panose="020B0604020202020204" pitchFamily="34" charset="0"/>
                <a:cs typeface="Arial" panose="020B0604020202020204" pitchFamily="34" charset="0"/>
              </a:rPr>
              <a:t> </a:t>
            </a:r>
          </a:p>
          <a:p>
            <a:r>
              <a:rPr lang="en-US" dirty="0" smtClean="0">
                <a:latin typeface="Arial" panose="020B0604020202020204" pitchFamily="34" charset="0"/>
                <a:cs typeface="Arial" panose="020B0604020202020204" pitchFamily="34" charset="0"/>
              </a:rPr>
              <a:t>Pasture-based Livestock Production, NRAES 187 (4 book series) Plant &amp; Life Sciences Publishing, Cornell University, </a:t>
            </a:r>
            <a:r>
              <a:rPr lang="en-US" dirty="0">
                <a:latin typeface="Arial" panose="020B0604020202020204" pitchFamily="34" charset="0"/>
                <a:cs typeface="Arial" panose="020B0604020202020204" pitchFamily="34" charset="0"/>
                <a:hlinkClick r:id="rId4"/>
              </a:rPr>
              <a:t>http://palspublishing.cals.cornell.edu/nra_order.taf?_</a:t>
            </a:r>
            <a:r>
              <a:rPr lang="en-US" dirty="0" smtClean="0">
                <a:latin typeface="Arial" panose="020B0604020202020204" pitchFamily="34" charset="0"/>
                <a:cs typeface="Arial" panose="020B0604020202020204" pitchFamily="34" charset="0"/>
                <a:hlinkClick r:id="rId4"/>
              </a:rPr>
              <a:t>function=view&amp;ct_id=24</a:t>
            </a:r>
            <a:r>
              <a:rPr lang="en-US" dirty="0" smtClean="0">
                <a:latin typeface="Arial" panose="020B0604020202020204" pitchFamily="34" charset="0"/>
                <a:cs typeface="Arial" panose="020B0604020202020204" pitchFamily="34" charset="0"/>
              </a:rPr>
              <a:t> </a:t>
            </a:r>
          </a:p>
          <a:p>
            <a:r>
              <a:rPr lang="en-US" dirty="0" err="1" smtClean="0">
                <a:latin typeface="Arial" panose="020B0604020202020204" pitchFamily="34" charset="0"/>
                <a:cs typeface="Arial" panose="020B0604020202020204" pitchFamily="34" charset="0"/>
              </a:rPr>
              <a:t>eXtension</a:t>
            </a:r>
            <a:r>
              <a:rPr lang="en-US"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hlinkClick r:id="rId5"/>
              </a:rPr>
              <a:t>http</a:t>
            </a:r>
            <a:r>
              <a:rPr lang="en-US" dirty="0">
                <a:latin typeface="Arial" panose="020B0604020202020204" pitchFamily="34" charset="0"/>
                <a:cs typeface="Arial" panose="020B0604020202020204" pitchFamily="34" charset="0"/>
                <a:hlinkClick r:id="rId5"/>
              </a:rPr>
              <a:t>://www.extension.org</a:t>
            </a:r>
            <a:r>
              <a:rPr lang="en-US" dirty="0" smtClean="0">
                <a:latin typeface="Arial" panose="020B0604020202020204" pitchFamily="34" charset="0"/>
                <a:cs typeface="Arial" panose="020B0604020202020204" pitchFamily="34" charset="0"/>
                <a:hlinkClick r:id="rId5"/>
              </a:rPr>
              <a:t>/</a:t>
            </a:r>
            <a:r>
              <a:rPr lang="en-US" dirty="0" smtClean="0">
                <a:latin typeface="Arial" panose="020B0604020202020204" pitchFamily="34" charset="0"/>
                <a:cs typeface="Arial" panose="020B0604020202020204" pitchFamily="34" charset="0"/>
              </a:rPr>
              <a:t> and your local/state Extension Service for resources on related  grazing &amp; livestock production topics</a:t>
            </a:r>
          </a:p>
          <a:p>
            <a:r>
              <a:rPr lang="en-US" dirty="0">
                <a:latin typeface="Arial" panose="020B0604020202020204" pitchFamily="34" charset="0"/>
                <a:cs typeface="Arial" panose="020B0604020202020204" pitchFamily="34" charset="0"/>
              </a:rPr>
              <a:t>Utah State BEHAVE website: </a:t>
            </a:r>
            <a:r>
              <a:rPr lang="en-US" dirty="0">
                <a:latin typeface="Arial" panose="020B0604020202020204" pitchFamily="34" charset="0"/>
                <a:cs typeface="Arial" panose="020B0604020202020204" pitchFamily="34" charset="0"/>
                <a:hlinkClick r:id="rId6"/>
              </a:rPr>
              <a:t>https://extension.usu.edu/behave</a:t>
            </a:r>
            <a:r>
              <a:rPr lang="en-US" dirty="0" smtClean="0">
                <a:latin typeface="Arial" panose="020B0604020202020204" pitchFamily="34" charset="0"/>
                <a:cs typeface="Arial" panose="020B0604020202020204" pitchFamily="34" charset="0"/>
                <a:hlinkClick r:id="rId6"/>
              </a:rPr>
              <a:t>/</a:t>
            </a:r>
            <a:r>
              <a:rPr lang="en-US" dirty="0" smtClean="0">
                <a:latin typeface="Arial" panose="020B0604020202020204" pitchFamily="34" charset="0"/>
                <a:cs typeface="Arial" panose="020B0604020202020204" pitchFamily="34" charset="0"/>
              </a:rPr>
              <a:t>  (grazing animal behavior information)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26419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Allen Williams</a:t>
            </a:r>
            <a:endParaRPr lang="en-US" dirty="0"/>
          </a:p>
        </p:txBody>
      </p:sp>
      <p:sp>
        <p:nvSpPr>
          <p:cNvPr id="5" name="TextBox 4"/>
          <p:cNvSpPr txBox="1"/>
          <p:nvPr/>
        </p:nvSpPr>
        <p:spPr>
          <a:xfrm>
            <a:off x="3429000" y="1600201"/>
            <a:ext cx="5029200" cy="4616648"/>
          </a:xfrm>
          <a:prstGeom prst="rect">
            <a:avLst/>
          </a:prstGeom>
          <a:noFill/>
        </p:spPr>
        <p:txBody>
          <a:bodyPr wrap="square" rtlCol="0">
            <a:spAutoFit/>
          </a:bodyPr>
          <a:lstStyle/>
          <a:p>
            <a:pPr marL="285750" indent="-285750">
              <a:buFont typeface="Arial" panose="020B0604020202020204" pitchFamily="34" charset="0"/>
              <a:buChar char="•"/>
            </a:pPr>
            <a:r>
              <a:rPr lang="en-US" sz="1400" dirty="0"/>
              <a:t>Allen Williams is a 6</a:t>
            </a:r>
            <a:r>
              <a:rPr lang="en-US" sz="1400" baseline="30000" dirty="0"/>
              <a:t>th</a:t>
            </a:r>
            <a:r>
              <a:rPr lang="en-US" sz="1400" dirty="0"/>
              <a:t> generation family farmer (since 1840) and founding partner of Grass Fed Beef, LLC and LMC, LLC.  He has consulted with more than 3500 farmers and ranchers in the U.S., Canada, Mexico, and South America on operations ranging from a few acres to over 1 million acres. </a:t>
            </a:r>
            <a:endParaRPr lang="en-US" sz="1400" dirty="0" smtClean="0"/>
          </a:p>
          <a:p>
            <a:pPr marL="285750" indent="-285750">
              <a:buFont typeface="Arial" panose="020B0604020202020204" pitchFamily="34" charset="0"/>
              <a:buChar char="•"/>
            </a:pPr>
            <a:r>
              <a:rPr lang="en-US" sz="1400" dirty="0" smtClean="0"/>
              <a:t>Allen </a:t>
            </a:r>
            <a:r>
              <a:rPr lang="en-US" sz="1400" dirty="0"/>
              <a:t>pioneered many of the early grass fed protocols and forage finishing techniques and has spent the last 15 years refining those.  He is a “recovering academic” and has authored more than 300 scientific and popular press articles. </a:t>
            </a:r>
            <a:endParaRPr lang="en-US" sz="1400" dirty="0" smtClean="0"/>
          </a:p>
          <a:p>
            <a:pPr marL="285750" indent="-285750">
              <a:buFont typeface="Arial" panose="020B0604020202020204" pitchFamily="34" charset="0"/>
              <a:buChar char="•"/>
            </a:pPr>
            <a:r>
              <a:rPr lang="en-US" sz="1400" dirty="0" smtClean="0"/>
              <a:t>He </a:t>
            </a:r>
            <a:r>
              <a:rPr lang="en-US" sz="1400" dirty="0"/>
              <a:t>is featured in the Carbon Nation film, “Soil Carbon Cowboys” (</a:t>
            </a:r>
            <a:r>
              <a:rPr lang="en-US" sz="1400" u="sng" dirty="0">
                <a:hlinkClick r:id="rId2"/>
              </a:rPr>
              <a:t>http://vimeo.com/80518559</a:t>
            </a:r>
            <a:r>
              <a:rPr lang="en-US" sz="1400" dirty="0"/>
              <a:t>) and has a recently released book co-authored with Teddy Gentry, “Before You Have A Cow”. </a:t>
            </a:r>
            <a:endParaRPr lang="en-US" sz="1400" dirty="0" smtClean="0"/>
          </a:p>
          <a:p>
            <a:pPr marL="285750" indent="-285750">
              <a:buFont typeface="Arial" panose="020B0604020202020204" pitchFamily="34" charset="0"/>
              <a:buChar char="•"/>
            </a:pPr>
            <a:r>
              <a:rPr lang="en-US" sz="1400" dirty="0" smtClean="0"/>
              <a:t>Allen </a:t>
            </a:r>
            <a:r>
              <a:rPr lang="en-US" sz="1400" dirty="0"/>
              <a:t>is a regular contributor to “GRAZE” and has written articles for the “Organic Broadcaster”, “Stockman </a:t>
            </a:r>
            <a:r>
              <a:rPr lang="en-US" sz="1400" dirty="0" err="1"/>
              <a:t>GrassFarmer</a:t>
            </a:r>
            <a:r>
              <a:rPr lang="en-US" sz="1400" dirty="0"/>
              <a:t>”, and many other publications.  </a:t>
            </a:r>
            <a:endParaRPr lang="en-US" sz="1400" dirty="0" smtClean="0"/>
          </a:p>
          <a:p>
            <a:pPr marL="285750" indent="-285750">
              <a:buFont typeface="Arial" panose="020B0604020202020204" pitchFamily="34" charset="0"/>
              <a:buChar char="•"/>
            </a:pPr>
            <a:r>
              <a:rPr lang="en-US" sz="1400" dirty="0" smtClean="0"/>
              <a:t>He </a:t>
            </a:r>
            <a:r>
              <a:rPr lang="en-US" sz="1400" dirty="0"/>
              <a:t>currently serves on the Board of Directors of the Grass Fed Exchange and the Mississippi Sustainable Agriculture Network, Core Team Member of the Pasture Project, and Co-Investigator for Team </a:t>
            </a:r>
            <a:r>
              <a:rPr lang="en-US" sz="1400" dirty="0" err="1"/>
              <a:t>SoilCarbon</a:t>
            </a:r>
            <a:r>
              <a:rPr lang="en-US" sz="1400" dirty="0"/>
              <a:t>.  He also serves as an officer in the Starkville </a:t>
            </a:r>
            <a:r>
              <a:rPr lang="en-US" sz="1400" dirty="0" err="1"/>
              <a:t>Civitan</a:t>
            </a:r>
            <a:r>
              <a:rPr lang="en-US" sz="1400" dirty="0"/>
              <a:t> Club and is active in his local church.      </a:t>
            </a:r>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l="45458"/>
          <a:stretch/>
        </p:blipFill>
        <p:spPr>
          <a:xfrm>
            <a:off x="103371" y="1444075"/>
            <a:ext cx="3291417" cy="4525963"/>
          </a:xfrm>
        </p:spPr>
      </p:pic>
    </p:spTree>
    <p:extLst>
      <p:ext uri="{BB962C8B-B14F-4D97-AF65-F5344CB8AC3E}">
        <p14:creationId xmlns:p14="http://schemas.microsoft.com/office/powerpoint/2010/main" val="24392879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fontScale="90000"/>
          </a:bodyPr>
          <a:lstStyle/>
          <a:p>
            <a:r>
              <a:rPr lang="en-US" altLang="en-US" b="1" dirty="0" smtClean="0">
                <a:effectLst/>
              </a:rPr>
              <a:t>What Are The Goals For Your Farm or Ranch? </a:t>
            </a:r>
          </a:p>
        </p:txBody>
      </p:sp>
      <p:sp>
        <p:nvSpPr>
          <p:cNvPr id="3" name="Content Placeholder 2"/>
          <p:cNvSpPr>
            <a:spLocks noGrp="1"/>
          </p:cNvSpPr>
          <p:nvPr>
            <p:ph idx="1"/>
          </p:nvPr>
        </p:nvSpPr>
        <p:spPr/>
        <p:txBody>
          <a:bodyPr/>
          <a:lstStyle/>
          <a:p>
            <a:pPr>
              <a:defRPr/>
            </a:pPr>
            <a:r>
              <a:rPr lang="en-US" dirty="0" smtClean="0"/>
              <a:t>Animal Performance vs. Soil Health</a:t>
            </a:r>
          </a:p>
          <a:p>
            <a:pPr lvl="1">
              <a:defRPr/>
            </a:pPr>
            <a:r>
              <a:rPr lang="en-US" dirty="0" smtClean="0"/>
              <a:t>Are they antagonistic?  </a:t>
            </a:r>
          </a:p>
          <a:p>
            <a:pPr lvl="1">
              <a:defRPr/>
            </a:pPr>
            <a:r>
              <a:rPr lang="en-US" dirty="0" smtClean="0"/>
              <a:t>Can you achieve both at the same time?  </a:t>
            </a:r>
          </a:p>
          <a:p>
            <a:pPr>
              <a:defRPr/>
            </a:pPr>
            <a:r>
              <a:rPr lang="en-US" dirty="0" smtClean="0"/>
              <a:t>What “cycle” do you want to be in?</a:t>
            </a:r>
          </a:p>
          <a:p>
            <a:pPr lvl="1">
              <a:defRPr/>
            </a:pPr>
            <a:r>
              <a:rPr lang="en-US" dirty="0" smtClean="0"/>
              <a:t>Inorganic fertilizer, Lime, Herbicide cycle</a:t>
            </a:r>
          </a:p>
          <a:p>
            <a:pPr lvl="1">
              <a:defRPr/>
            </a:pPr>
            <a:r>
              <a:rPr lang="en-US" dirty="0" smtClean="0"/>
              <a:t>Well-managed Water, Mineral, Energy Cycle</a:t>
            </a:r>
          </a:p>
          <a:p>
            <a:pPr>
              <a:defRPr/>
            </a:pPr>
            <a:r>
              <a:rPr lang="en-US" dirty="0" smtClean="0"/>
              <a:t>Can livestock be used effectively as a land improvement tool?</a:t>
            </a:r>
          </a:p>
          <a:p>
            <a:pPr lvl="1">
              <a:defRPr/>
            </a:pPr>
            <a:endParaRPr lang="en-US" sz="2000" dirty="0"/>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fld id="{F2B5FABA-05AA-4EF4-BB87-8ED86AE0782B}" type="slidenum">
              <a:rPr lang="en-US" altLang="en-US" smtClean="0"/>
              <a:pPr eaLnBrk="1" hangingPunct="1">
                <a:defRPr/>
              </a:pPr>
              <a:t>33</a:t>
            </a:fld>
            <a:endParaRPr lang="en-US" altLang="en-US"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normAutofit fontScale="90000"/>
          </a:bodyPr>
          <a:lstStyle/>
          <a:p>
            <a:r>
              <a:rPr lang="en-US" altLang="en-US" b="1" dirty="0" smtClean="0">
                <a:effectLst/>
              </a:rPr>
              <a:t>What Are The Limits to Building Soil Health?</a:t>
            </a:r>
          </a:p>
        </p:txBody>
      </p:sp>
      <p:sp>
        <p:nvSpPr>
          <p:cNvPr id="3" name="Content Placeholder 2"/>
          <p:cNvSpPr>
            <a:spLocks noGrp="1"/>
          </p:cNvSpPr>
          <p:nvPr>
            <p:ph idx="1"/>
          </p:nvPr>
        </p:nvSpPr>
        <p:spPr/>
        <p:txBody>
          <a:bodyPr/>
          <a:lstStyle/>
          <a:p>
            <a:pPr>
              <a:defRPr/>
            </a:pPr>
            <a:r>
              <a:rPr lang="en-US" dirty="0" smtClean="0"/>
              <a:t>How rapidly can we build Soil OM?</a:t>
            </a:r>
          </a:p>
          <a:p>
            <a:pPr>
              <a:defRPr/>
            </a:pPr>
            <a:r>
              <a:rPr lang="en-US" dirty="0" smtClean="0"/>
              <a:t>How much can we influence soil microbial populations and soil organism populations?  </a:t>
            </a:r>
          </a:p>
          <a:p>
            <a:pPr>
              <a:defRPr/>
            </a:pPr>
            <a:r>
              <a:rPr lang="en-US" dirty="0" smtClean="0"/>
              <a:t>What influence do these have on forage productivity and quality, water infiltration &amp; quality, and animal performance?</a:t>
            </a:r>
            <a:endParaRPr lang="en-US" dirty="0"/>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fld id="{BC2574F2-9654-4333-B8CA-3B2D64D4832A}" type="slidenum">
              <a:rPr lang="en-US" altLang="en-US" smtClean="0"/>
              <a:pPr eaLnBrk="1" hangingPunct="1">
                <a:defRPr/>
              </a:pPr>
              <a:t>34</a:t>
            </a:fld>
            <a:endParaRPr lang="en-US" altLang="en-US"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4800" b="1" dirty="0" smtClean="0"/>
              <a:t>Building Soil OM – How Long Does It Take?</a:t>
            </a:r>
            <a:endParaRPr lang="en-US" sz="4800" b="1" dirty="0"/>
          </a:p>
        </p:txBody>
      </p:sp>
      <p:sp>
        <p:nvSpPr>
          <p:cNvPr id="3" name="Content Placeholder 2"/>
          <p:cNvSpPr>
            <a:spLocks noGrp="1"/>
          </p:cNvSpPr>
          <p:nvPr>
            <p:ph idx="1"/>
          </p:nvPr>
        </p:nvSpPr>
        <p:spPr>
          <a:xfrm>
            <a:off x="457200" y="1905000"/>
            <a:ext cx="8229600" cy="4225925"/>
          </a:xfrm>
        </p:spPr>
        <p:txBody>
          <a:bodyPr/>
          <a:lstStyle/>
          <a:p>
            <a:pPr>
              <a:defRPr/>
            </a:pPr>
            <a:r>
              <a:rPr lang="en-US" dirty="0" smtClean="0"/>
              <a:t>Mississippi – 1.0% - 4.2% (</a:t>
            </a:r>
            <a:r>
              <a:rPr lang="en-US" b="1" dirty="0" smtClean="0">
                <a:effectLst/>
              </a:rPr>
              <a:t>4 years</a:t>
            </a:r>
            <a:r>
              <a:rPr lang="en-US" dirty="0" smtClean="0"/>
              <a:t>)</a:t>
            </a:r>
          </a:p>
          <a:p>
            <a:pPr>
              <a:defRPr/>
            </a:pPr>
            <a:r>
              <a:rPr lang="en-US" dirty="0" smtClean="0"/>
              <a:t>New York – 1.5% - 4.1% (</a:t>
            </a:r>
            <a:r>
              <a:rPr lang="en-US" b="1" dirty="0" smtClean="0">
                <a:effectLst/>
              </a:rPr>
              <a:t>5 years</a:t>
            </a:r>
            <a:r>
              <a:rPr lang="en-US" dirty="0" smtClean="0"/>
              <a:t>)</a:t>
            </a:r>
          </a:p>
          <a:p>
            <a:pPr>
              <a:defRPr/>
            </a:pPr>
            <a:r>
              <a:rPr lang="en-US" dirty="0" smtClean="0"/>
              <a:t>Kansas – 1.6% - 3.9% (</a:t>
            </a:r>
            <a:r>
              <a:rPr lang="en-US" b="1" dirty="0" smtClean="0">
                <a:effectLst/>
              </a:rPr>
              <a:t>5 years</a:t>
            </a:r>
            <a:r>
              <a:rPr lang="en-US" dirty="0" smtClean="0"/>
              <a:t>)</a:t>
            </a:r>
          </a:p>
          <a:p>
            <a:pPr>
              <a:defRPr/>
            </a:pPr>
            <a:r>
              <a:rPr lang="en-US" dirty="0" smtClean="0"/>
              <a:t>Nebraska – 2.1% - 5.5% (</a:t>
            </a:r>
            <a:r>
              <a:rPr lang="en-US" b="1" dirty="0" smtClean="0">
                <a:effectLst/>
              </a:rPr>
              <a:t>6 years</a:t>
            </a:r>
            <a:r>
              <a:rPr lang="en-US" dirty="0" smtClean="0"/>
              <a:t>)</a:t>
            </a:r>
          </a:p>
          <a:p>
            <a:pPr>
              <a:defRPr/>
            </a:pPr>
            <a:r>
              <a:rPr lang="en-US" dirty="0" smtClean="0"/>
              <a:t>Michigan – 2.2% - 6.1% (</a:t>
            </a:r>
            <a:r>
              <a:rPr lang="en-US" b="1" dirty="0" smtClean="0">
                <a:effectLst/>
              </a:rPr>
              <a:t>6 years</a:t>
            </a:r>
            <a:r>
              <a:rPr lang="en-US" dirty="0" smtClean="0"/>
              <a:t>)</a:t>
            </a:r>
          </a:p>
          <a:p>
            <a:pPr>
              <a:defRPr/>
            </a:pPr>
            <a:r>
              <a:rPr lang="en-US" dirty="0" smtClean="0"/>
              <a:t>Wisconsin – 2.3% - 5.0% (</a:t>
            </a:r>
            <a:r>
              <a:rPr lang="en-US" b="1" dirty="0" smtClean="0">
                <a:effectLst/>
              </a:rPr>
              <a:t>4 years</a:t>
            </a:r>
            <a:r>
              <a:rPr lang="en-US" dirty="0" smtClean="0"/>
              <a:t>)</a:t>
            </a:r>
          </a:p>
          <a:p>
            <a:pPr>
              <a:defRPr/>
            </a:pPr>
            <a:r>
              <a:rPr lang="en-US" dirty="0" smtClean="0"/>
              <a:t>North Dakota – 1.6% - 11.0+% (</a:t>
            </a:r>
            <a:r>
              <a:rPr lang="en-US" b="1" dirty="0" smtClean="0">
                <a:effectLst/>
              </a:rPr>
              <a:t>12 years</a:t>
            </a:r>
            <a:r>
              <a:rPr lang="en-US" dirty="0" smtClean="0"/>
              <a:t>)</a:t>
            </a:r>
            <a:endParaRPr lang="en-US" dirty="0"/>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fld id="{CE3A6F83-C520-4018-870E-C7D60DF92D62}" type="slidenum">
              <a:rPr lang="en-US" altLang="en-US" smtClean="0"/>
              <a:pPr eaLnBrk="1" hangingPunct="1">
                <a:defRPr/>
              </a:pPr>
              <a:t>35</a:t>
            </a:fld>
            <a:endParaRPr lang="en-US" altLang="en-US"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normAutofit fontScale="90000"/>
          </a:bodyPr>
          <a:lstStyle/>
          <a:p>
            <a:r>
              <a:rPr lang="en-US" altLang="en-US" sz="4800" b="1" dirty="0" smtClean="0">
                <a:effectLst/>
              </a:rPr>
              <a:t>Soil Carbon Data – Total Soil Carbon</a:t>
            </a:r>
          </a:p>
        </p:txBody>
      </p:sp>
      <p:graphicFrame>
        <p:nvGraphicFramePr>
          <p:cNvPr id="5" name="Content Placeholder 4"/>
          <p:cNvGraphicFramePr>
            <a:graphicFrameLocks noGrp="1"/>
          </p:cNvGraphicFramePr>
          <p:nvPr>
            <p:ph idx="1"/>
          </p:nvPr>
        </p:nvGraphicFramePr>
        <p:xfrm>
          <a:off x="533400" y="1600200"/>
          <a:ext cx="8229600" cy="4724398"/>
        </p:xfrm>
        <a:graphic>
          <a:graphicData uri="http://schemas.openxmlformats.org/drawingml/2006/table">
            <a:tbl>
              <a:tblPr firstRow="1" bandRow="1">
                <a:tableStyleId>{5C22544A-7EE6-4342-B048-85BDC9FD1C3A}</a:tableStyleId>
              </a:tblPr>
              <a:tblGrid>
                <a:gridCol w="2057400"/>
                <a:gridCol w="2057400"/>
                <a:gridCol w="2057400"/>
                <a:gridCol w="2057400"/>
              </a:tblGrid>
              <a:tr h="674914">
                <a:tc>
                  <a:txBody>
                    <a:bodyPr/>
                    <a:lstStyle/>
                    <a:p>
                      <a:pPr algn="ctr"/>
                      <a:r>
                        <a:rPr lang="en-US" sz="2800" dirty="0" smtClean="0">
                          <a:solidFill>
                            <a:srgbClr val="FFFF00"/>
                          </a:solidFill>
                        </a:rPr>
                        <a:t>Horizon</a:t>
                      </a:r>
                      <a:endParaRPr lang="en-US" sz="2800" dirty="0">
                        <a:solidFill>
                          <a:srgbClr val="FFFF00"/>
                        </a:solidFill>
                      </a:endParaRPr>
                    </a:p>
                  </a:txBody>
                  <a:tcPr>
                    <a:solidFill>
                      <a:srgbClr val="FF0000"/>
                    </a:solidFill>
                  </a:tcPr>
                </a:tc>
                <a:tc>
                  <a:txBody>
                    <a:bodyPr/>
                    <a:lstStyle/>
                    <a:p>
                      <a:pPr algn="ctr"/>
                      <a:r>
                        <a:rPr lang="en-US" sz="2800" dirty="0" smtClean="0">
                          <a:solidFill>
                            <a:srgbClr val="FFFF00"/>
                          </a:solidFill>
                        </a:rPr>
                        <a:t>AHSD</a:t>
                      </a:r>
                      <a:endParaRPr lang="en-US" sz="2800" dirty="0">
                        <a:solidFill>
                          <a:srgbClr val="FFFF00"/>
                        </a:solidFill>
                      </a:endParaRPr>
                    </a:p>
                  </a:txBody>
                  <a:tcPr>
                    <a:solidFill>
                      <a:srgbClr val="FF0000"/>
                    </a:solidFill>
                  </a:tcPr>
                </a:tc>
                <a:tc>
                  <a:txBody>
                    <a:bodyPr/>
                    <a:lstStyle/>
                    <a:p>
                      <a:pPr algn="ctr"/>
                      <a:r>
                        <a:rPr lang="en-US" sz="2800" dirty="0" smtClean="0">
                          <a:solidFill>
                            <a:srgbClr val="FFFF00"/>
                          </a:solidFill>
                        </a:rPr>
                        <a:t>CG - Good</a:t>
                      </a:r>
                      <a:endParaRPr lang="en-US" sz="2800" dirty="0">
                        <a:solidFill>
                          <a:srgbClr val="FFFF00"/>
                        </a:solidFill>
                      </a:endParaRPr>
                    </a:p>
                  </a:txBody>
                  <a:tcPr>
                    <a:solidFill>
                      <a:srgbClr val="FF0000"/>
                    </a:solidFill>
                  </a:tcPr>
                </a:tc>
                <a:tc>
                  <a:txBody>
                    <a:bodyPr/>
                    <a:lstStyle/>
                    <a:p>
                      <a:pPr algn="ctr"/>
                      <a:r>
                        <a:rPr lang="en-US" sz="2800" dirty="0" smtClean="0">
                          <a:solidFill>
                            <a:srgbClr val="FFFF00"/>
                          </a:solidFill>
                        </a:rPr>
                        <a:t>CG - Poor</a:t>
                      </a:r>
                      <a:endParaRPr lang="en-US" sz="2800" dirty="0">
                        <a:solidFill>
                          <a:srgbClr val="FFFF00"/>
                        </a:solidFill>
                      </a:endParaRPr>
                    </a:p>
                  </a:txBody>
                  <a:tcPr>
                    <a:solidFill>
                      <a:srgbClr val="FF0000"/>
                    </a:solidFill>
                  </a:tcPr>
                </a:tc>
              </a:tr>
              <a:tr h="674914">
                <a:tc>
                  <a:txBody>
                    <a:bodyPr/>
                    <a:lstStyle/>
                    <a:p>
                      <a:pPr algn="ctr"/>
                      <a:r>
                        <a:rPr lang="en-US" sz="2400" b="1" dirty="0" smtClean="0"/>
                        <a:t>1</a:t>
                      </a:r>
                      <a:endParaRPr lang="en-US" sz="2400" b="1" dirty="0"/>
                    </a:p>
                  </a:txBody>
                  <a:tcPr/>
                </a:tc>
                <a:tc>
                  <a:txBody>
                    <a:bodyPr/>
                    <a:lstStyle/>
                    <a:p>
                      <a:pPr algn="ctr"/>
                      <a:r>
                        <a:rPr lang="en-US" sz="2400" b="1" dirty="0" smtClean="0">
                          <a:solidFill>
                            <a:srgbClr val="FF0000"/>
                          </a:solidFill>
                        </a:rPr>
                        <a:t>4.67</a:t>
                      </a:r>
                      <a:endParaRPr lang="en-US" sz="2400" b="1" dirty="0">
                        <a:solidFill>
                          <a:srgbClr val="FF0000"/>
                        </a:solidFill>
                      </a:endParaRPr>
                    </a:p>
                  </a:txBody>
                  <a:tcPr/>
                </a:tc>
                <a:tc>
                  <a:txBody>
                    <a:bodyPr/>
                    <a:lstStyle/>
                    <a:p>
                      <a:pPr algn="ctr"/>
                      <a:r>
                        <a:rPr lang="en-US" sz="2400" b="1" dirty="0" smtClean="0"/>
                        <a:t>1.64</a:t>
                      </a:r>
                      <a:endParaRPr lang="en-US" sz="2400" b="1" dirty="0"/>
                    </a:p>
                  </a:txBody>
                  <a:tcPr/>
                </a:tc>
                <a:tc>
                  <a:txBody>
                    <a:bodyPr/>
                    <a:lstStyle/>
                    <a:p>
                      <a:pPr algn="ctr"/>
                      <a:r>
                        <a:rPr lang="en-US" sz="2400" b="1" dirty="0" smtClean="0"/>
                        <a:t>1.36</a:t>
                      </a:r>
                      <a:endParaRPr lang="en-US" sz="2400" b="1" dirty="0"/>
                    </a:p>
                  </a:txBody>
                  <a:tcPr/>
                </a:tc>
              </a:tr>
              <a:tr h="674914">
                <a:tc>
                  <a:txBody>
                    <a:bodyPr/>
                    <a:lstStyle/>
                    <a:p>
                      <a:pPr algn="ctr"/>
                      <a:r>
                        <a:rPr lang="en-US" sz="2400" b="1" dirty="0" smtClean="0"/>
                        <a:t>2</a:t>
                      </a:r>
                      <a:endParaRPr lang="en-US" sz="2400" b="1" dirty="0"/>
                    </a:p>
                  </a:txBody>
                  <a:tcPr/>
                </a:tc>
                <a:tc>
                  <a:txBody>
                    <a:bodyPr/>
                    <a:lstStyle/>
                    <a:p>
                      <a:pPr algn="ctr"/>
                      <a:r>
                        <a:rPr lang="en-US" sz="2400" b="1" dirty="0" smtClean="0">
                          <a:solidFill>
                            <a:srgbClr val="FF0000"/>
                          </a:solidFill>
                        </a:rPr>
                        <a:t>4.00</a:t>
                      </a:r>
                      <a:endParaRPr lang="en-US" sz="2400" b="1" dirty="0">
                        <a:solidFill>
                          <a:srgbClr val="FF0000"/>
                        </a:solidFill>
                      </a:endParaRPr>
                    </a:p>
                  </a:txBody>
                  <a:tcPr/>
                </a:tc>
                <a:tc>
                  <a:txBody>
                    <a:bodyPr/>
                    <a:lstStyle/>
                    <a:p>
                      <a:pPr algn="ctr"/>
                      <a:r>
                        <a:rPr lang="en-US" sz="2400" b="1" dirty="0" smtClean="0"/>
                        <a:t>1.88</a:t>
                      </a:r>
                      <a:endParaRPr lang="en-US" sz="2400" b="1" dirty="0"/>
                    </a:p>
                  </a:txBody>
                  <a:tcPr/>
                </a:tc>
                <a:tc>
                  <a:txBody>
                    <a:bodyPr/>
                    <a:lstStyle/>
                    <a:p>
                      <a:pPr algn="ctr"/>
                      <a:r>
                        <a:rPr lang="en-US" sz="2400" b="1" dirty="0" smtClean="0"/>
                        <a:t>1.37</a:t>
                      </a:r>
                      <a:endParaRPr lang="en-US" sz="2400" b="1" dirty="0"/>
                    </a:p>
                  </a:txBody>
                  <a:tcPr/>
                </a:tc>
              </a:tr>
              <a:tr h="674914">
                <a:tc>
                  <a:txBody>
                    <a:bodyPr/>
                    <a:lstStyle/>
                    <a:p>
                      <a:pPr algn="ctr"/>
                      <a:r>
                        <a:rPr lang="en-US" sz="2400" b="1" dirty="0" smtClean="0"/>
                        <a:t>3</a:t>
                      </a:r>
                      <a:endParaRPr lang="en-US" sz="2400" b="1" dirty="0"/>
                    </a:p>
                  </a:txBody>
                  <a:tcPr/>
                </a:tc>
                <a:tc>
                  <a:txBody>
                    <a:bodyPr/>
                    <a:lstStyle/>
                    <a:p>
                      <a:pPr algn="ctr"/>
                      <a:r>
                        <a:rPr lang="en-US" sz="2400" b="1" dirty="0" smtClean="0">
                          <a:solidFill>
                            <a:srgbClr val="FF0000"/>
                          </a:solidFill>
                        </a:rPr>
                        <a:t>2.95</a:t>
                      </a:r>
                      <a:endParaRPr lang="en-US" sz="2400" b="1" dirty="0">
                        <a:solidFill>
                          <a:srgbClr val="FF0000"/>
                        </a:solidFill>
                      </a:endParaRPr>
                    </a:p>
                  </a:txBody>
                  <a:tcPr/>
                </a:tc>
                <a:tc>
                  <a:txBody>
                    <a:bodyPr/>
                    <a:lstStyle/>
                    <a:p>
                      <a:pPr algn="ctr"/>
                      <a:r>
                        <a:rPr lang="en-US" sz="2400" b="1" dirty="0" smtClean="0"/>
                        <a:t>1.03</a:t>
                      </a:r>
                      <a:endParaRPr lang="en-US" sz="2400" b="1" dirty="0"/>
                    </a:p>
                  </a:txBody>
                  <a:tcPr/>
                </a:tc>
                <a:tc>
                  <a:txBody>
                    <a:bodyPr/>
                    <a:lstStyle/>
                    <a:p>
                      <a:pPr algn="ctr"/>
                      <a:r>
                        <a:rPr lang="en-US" sz="2400" b="1" dirty="0" smtClean="0"/>
                        <a:t>0.40</a:t>
                      </a:r>
                      <a:endParaRPr lang="en-US" sz="2400" b="1" dirty="0"/>
                    </a:p>
                  </a:txBody>
                  <a:tcPr/>
                </a:tc>
              </a:tr>
              <a:tr h="674914">
                <a:tc>
                  <a:txBody>
                    <a:bodyPr/>
                    <a:lstStyle/>
                    <a:p>
                      <a:pPr algn="ctr"/>
                      <a:r>
                        <a:rPr lang="en-US" sz="2400" b="1" dirty="0" smtClean="0"/>
                        <a:t>4</a:t>
                      </a:r>
                      <a:endParaRPr lang="en-US" sz="2400" b="1" dirty="0"/>
                    </a:p>
                  </a:txBody>
                  <a:tcPr/>
                </a:tc>
                <a:tc>
                  <a:txBody>
                    <a:bodyPr/>
                    <a:lstStyle/>
                    <a:p>
                      <a:pPr algn="ctr"/>
                      <a:r>
                        <a:rPr lang="en-US" sz="2400" b="1" dirty="0" smtClean="0">
                          <a:solidFill>
                            <a:srgbClr val="FF0000"/>
                          </a:solidFill>
                        </a:rPr>
                        <a:t>2.04</a:t>
                      </a:r>
                      <a:endParaRPr lang="en-US" sz="2400" b="1" dirty="0">
                        <a:solidFill>
                          <a:srgbClr val="FF0000"/>
                        </a:solidFill>
                      </a:endParaRPr>
                    </a:p>
                  </a:txBody>
                  <a:tcPr/>
                </a:tc>
                <a:tc>
                  <a:txBody>
                    <a:bodyPr/>
                    <a:lstStyle/>
                    <a:p>
                      <a:pPr algn="ctr"/>
                      <a:r>
                        <a:rPr lang="en-US" sz="2400" b="1" dirty="0" smtClean="0"/>
                        <a:t>1.02</a:t>
                      </a:r>
                      <a:endParaRPr lang="en-US" sz="2400" b="1" dirty="0"/>
                    </a:p>
                  </a:txBody>
                  <a:tcPr/>
                </a:tc>
                <a:tc>
                  <a:txBody>
                    <a:bodyPr/>
                    <a:lstStyle/>
                    <a:p>
                      <a:pPr algn="ctr"/>
                      <a:r>
                        <a:rPr lang="en-US" sz="2400" b="1" dirty="0" smtClean="0"/>
                        <a:t>0.54</a:t>
                      </a:r>
                      <a:endParaRPr lang="en-US" sz="2400" b="1" dirty="0"/>
                    </a:p>
                  </a:txBody>
                  <a:tcPr/>
                </a:tc>
              </a:tr>
              <a:tr h="674914">
                <a:tc>
                  <a:txBody>
                    <a:bodyPr/>
                    <a:lstStyle/>
                    <a:p>
                      <a:pPr algn="ctr"/>
                      <a:r>
                        <a:rPr lang="en-US" sz="2400" b="1" dirty="0" smtClean="0"/>
                        <a:t>5</a:t>
                      </a:r>
                      <a:endParaRPr lang="en-US" sz="2400" b="1" dirty="0"/>
                    </a:p>
                  </a:txBody>
                  <a:tcPr/>
                </a:tc>
                <a:tc>
                  <a:txBody>
                    <a:bodyPr/>
                    <a:lstStyle/>
                    <a:p>
                      <a:pPr algn="ctr"/>
                      <a:r>
                        <a:rPr lang="en-US" sz="2400" b="1" dirty="0" smtClean="0">
                          <a:solidFill>
                            <a:srgbClr val="FF0000"/>
                          </a:solidFill>
                        </a:rPr>
                        <a:t>1.71</a:t>
                      </a:r>
                      <a:endParaRPr lang="en-US" sz="2400" b="1" dirty="0">
                        <a:solidFill>
                          <a:srgbClr val="FF0000"/>
                        </a:solidFill>
                      </a:endParaRPr>
                    </a:p>
                  </a:txBody>
                  <a:tcPr/>
                </a:tc>
                <a:tc>
                  <a:txBody>
                    <a:bodyPr/>
                    <a:lstStyle/>
                    <a:p>
                      <a:pPr algn="ctr"/>
                      <a:r>
                        <a:rPr lang="en-US" sz="2400" b="1" dirty="0" smtClean="0"/>
                        <a:t>0.38</a:t>
                      </a:r>
                      <a:endParaRPr lang="en-US" sz="2400" b="1" dirty="0"/>
                    </a:p>
                  </a:txBody>
                  <a:tcPr/>
                </a:tc>
                <a:tc>
                  <a:txBody>
                    <a:bodyPr/>
                    <a:lstStyle/>
                    <a:p>
                      <a:pPr algn="ctr"/>
                      <a:r>
                        <a:rPr lang="en-US" sz="2400" b="1" dirty="0" smtClean="0"/>
                        <a:t>0.40</a:t>
                      </a:r>
                      <a:endParaRPr lang="en-US" sz="2400" b="1" dirty="0"/>
                    </a:p>
                  </a:txBody>
                  <a:tcPr/>
                </a:tc>
              </a:tr>
              <a:tr h="674914">
                <a:tc>
                  <a:txBody>
                    <a:bodyPr/>
                    <a:lstStyle/>
                    <a:p>
                      <a:pPr algn="ctr"/>
                      <a:r>
                        <a:rPr lang="en-US" sz="2400" b="1" dirty="0" smtClean="0"/>
                        <a:t>6</a:t>
                      </a:r>
                      <a:endParaRPr lang="en-US" sz="2400" b="1" dirty="0"/>
                    </a:p>
                  </a:txBody>
                  <a:tcPr/>
                </a:tc>
                <a:tc>
                  <a:txBody>
                    <a:bodyPr/>
                    <a:lstStyle/>
                    <a:p>
                      <a:pPr algn="ctr"/>
                      <a:r>
                        <a:rPr lang="en-US" sz="2400" b="1" dirty="0" smtClean="0">
                          <a:solidFill>
                            <a:srgbClr val="FF0000"/>
                          </a:solidFill>
                        </a:rPr>
                        <a:t>1.42</a:t>
                      </a:r>
                      <a:endParaRPr lang="en-US" sz="2400" b="1" dirty="0">
                        <a:solidFill>
                          <a:srgbClr val="FF0000"/>
                        </a:solidFill>
                      </a:endParaRPr>
                    </a:p>
                  </a:txBody>
                  <a:tcPr/>
                </a:tc>
                <a:tc>
                  <a:txBody>
                    <a:bodyPr/>
                    <a:lstStyle/>
                    <a:p>
                      <a:pPr algn="ctr"/>
                      <a:r>
                        <a:rPr lang="en-US" sz="2400" b="1" dirty="0" smtClean="0"/>
                        <a:t>0.41</a:t>
                      </a:r>
                      <a:endParaRPr lang="en-US" sz="2400" b="1" dirty="0"/>
                    </a:p>
                  </a:txBody>
                  <a:tcPr/>
                </a:tc>
                <a:tc>
                  <a:txBody>
                    <a:bodyPr/>
                    <a:lstStyle/>
                    <a:p>
                      <a:pPr algn="ctr"/>
                      <a:r>
                        <a:rPr lang="en-US" sz="2400" b="1" dirty="0" smtClean="0"/>
                        <a:t>0.34</a:t>
                      </a:r>
                      <a:endParaRPr lang="en-US" sz="2400" b="1" dirty="0"/>
                    </a:p>
                  </a:txBody>
                  <a:tcPr/>
                </a:tc>
              </a:tr>
            </a:tbl>
          </a:graphicData>
        </a:graphic>
      </p:graphicFrame>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fld id="{D8677701-A1E9-4F9C-8DAB-142480097980}" type="slidenum">
              <a:rPr lang="en-US" altLang="en-US" smtClean="0"/>
              <a:pPr eaLnBrk="1" hangingPunct="1">
                <a:defRPr/>
              </a:pPr>
              <a:t>36</a:t>
            </a:fld>
            <a:endParaRPr lang="en-US" altLang="en-US"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381000" y="228600"/>
            <a:ext cx="8229600" cy="1143000"/>
          </a:xfrm>
        </p:spPr>
        <p:txBody>
          <a:bodyPr>
            <a:normAutofit fontScale="90000"/>
          </a:bodyPr>
          <a:lstStyle/>
          <a:p>
            <a:r>
              <a:rPr lang="en-US" altLang="en-US" sz="4800" b="1" dirty="0" smtClean="0">
                <a:effectLst/>
              </a:rPr>
              <a:t>Soil Carbon Data – Soil Organic Matter</a:t>
            </a:r>
          </a:p>
        </p:txBody>
      </p:sp>
      <p:graphicFrame>
        <p:nvGraphicFramePr>
          <p:cNvPr id="5" name="Content Placeholder 4"/>
          <p:cNvGraphicFramePr>
            <a:graphicFrameLocks noGrp="1"/>
          </p:cNvGraphicFramePr>
          <p:nvPr>
            <p:ph idx="1"/>
          </p:nvPr>
        </p:nvGraphicFramePr>
        <p:xfrm>
          <a:off x="533400" y="1600200"/>
          <a:ext cx="8229600" cy="4724398"/>
        </p:xfrm>
        <a:graphic>
          <a:graphicData uri="http://schemas.openxmlformats.org/drawingml/2006/table">
            <a:tbl>
              <a:tblPr firstRow="1" bandRow="1">
                <a:tableStyleId>{5C22544A-7EE6-4342-B048-85BDC9FD1C3A}</a:tableStyleId>
              </a:tblPr>
              <a:tblGrid>
                <a:gridCol w="2057400"/>
                <a:gridCol w="2057400"/>
                <a:gridCol w="2057400"/>
                <a:gridCol w="2057400"/>
              </a:tblGrid>
              <a:tr h="674914">
                <a:tc>
                  <a:txBody>
                    <a:bodyPr/>
                    <a:lstStyle/>
                    <a:p>
                      <a:pPr algn="ctr"/>
                      <a:r>
                        <a:rPr lang="en-US" sz="2800" dirty="0" smtClean="0">
                          <a:solidFill>
                            <a:srgbClr val="FFFF00"/>
                          </a:solidFill>
                        </a:rPr>
                        <a:t>Horizon</a:t>
                      </a:r>
                      <a:endParaRPr lang="en-US" sz="2800" dirty="0">
                        <a:solidFill>
                          <a:srgbClr val="FFFF00"/>
                        </a:solidFill>
                      </a:endParaRPr>
                    </a:p>
                  </a:txBody>
                  <a:tcPr>
                    <a:solidFill>
                      <a:srgbClr val="FF0000"/>
                    </a:solidFill>
                  </a:tcPr>
                </a:tc>
                <a:tc>
                  <a:txBody>
                    <a:bodyPr/>
                    <a:lstStyle/>
                    <a:p>
                      <a:pPr algn="ctr"/>
                      <a:r>
                        <a:rPr lang="en-US" sz="2800" dirty="0" smtClean="0">
                          <a:solidFill>
                            <a:srgbClr val="FFFF00"/>
                          </a:solidFill>
                        </a:rPr>
                        <a:t>AHSD</a:t>
                      </a:r>
                      <a:endParaRPr lang="en-US" sz="2800" dirty="0">
                        <a:solidFill>
                          <a:srgbClr val="FFFF00"/>
                        </a:solidFill>
                      </a:endParaRPr>
                    </a:p>
                  </a:txBody>
                  <a:tcPr>
                    <a:solidFill>
                      <a:srgbClr val="FF0000"/>
                    </a:solidFill>
                  </a:tcPr>
                </a:tc>
                <a:tc>
                  <a:txBody>
                    <a:bodyPr/>
                    <a:lstStyle/>
                    <a:p>
                      <a:pPr algn="ctr"/>
                      <a:r>
                        <a:rPr lang="en-US" sz="2800" dirty="0" smtClean="0">
                          <a:solidFill>
                            <a:srgbClr val="FFFF00"/>
                          </a:solidFill>
                        </a:rPr>
                        <a:t>CG - Good</a:t>
                      </a:r>
                      <a:endParaRPr lang="en-US" sz="2800" dirty="0">
                        <a:solidFill>
                          <a:srgbClr val="FFFF00"/>
                        </a:solidFill>
                      </a:endParaRPr>
                    </a:p>
                  </a:txBody>
                  <a:tcPr>
                    <a:solidFill>
                      <a:srgbClr val="FF0000"/>
                    </a:solidFill>
                  </a:tcPr>
                </a:tc>
                <a:tc>
                  <a:txBody>
                    <a:bodyPr/>
                    <a:lstStyle/>
                    <a:p>
                      <a:pPr algn="ctr"/>
                      <a:r>
                        <a:rPr lang="en-US" sz="2800" dirty="0" smtClean="0">
                          <a:solidFill>
                            <a:srgbClr val="FFFF00"/>
                          </a:solidFill>
                        </a:rPr>
                        <a:t>CG - Poor</a:t>
                      </a:r>
                      <a:endParaRPr lang="en-US" sz="2800" dirty="0">
                        <a:solidFill>
                          <a:srgbClr val="FFFF00"/>
                        </a:solidFill>
                      </a:endParaRPr>
                    </a:p>
                  </a:txBody>
                  <a:tcPr>
                    <a:solidFill>
                      <a:srgbClr val="FF0000"/>
                    </a:solidFill>
                  </a:tcPr>
                </a:tc>
              </a:tr>
              <a:tr h="674914">
                <a:tc>
                  <a:txBody>
                    <a:bodyPr/>
                    <a:lstStyle/>
                    <a:p>
                      <a:pPr algn="ctr"/>
                      <a:r>
                        <a:rPr lang="en-US" sz="2400" b="1" dirty="0" smtClean="0"/>
                        <a:t>1</a:t>
                      </a:r>
                      <a:endParaRPr lang="en-US" sz="2400" b="1" dirty="0"/>
                    </a:p>
                  </a:txBody>
                  <a:tcPr/>
                </a:tc>
                <a:tc>
                  <a:txBody>
                    <a:bodyPr/>
                    <a:lstStyle/>
                    <a:p>
                      <a:pPr algn="ctr"/>
                      <a:r>
                        <a:rPr lang="en-US" sz="2400" b="1" dirty="0" smtClean="0">
                          <a:solidFill>
                            <a:srgbClr val="FF0000"/>
                          </a:solidFill>
                        </a:rPr>
                        <a:t>4.26</a:t>
                      </a:r>
                      <a:endParaRPr lang="en-US" sz="2400" b="1" dirty="0">
                        <a:solidFill>
                          <a:srgbClr val="FF0000"/>
                        </a:solidFill>
                      </a:endParaRPr>
                    </a:p>
                  </a:txBody>
                  <a:tcPr/>
                </a:tc>
                <a:tc>
                  <a:txBody>
                    <a:bodyPr/>
                    <a:lstStyle/>
                    <a:p>
                      <a:pPr algn="ctr"/>
                      <a:r>
                        <a:rPr lang="en-US" sz="2400" b="1" dirty="0" smtClean="0"/>
                        <a:t>3.28</a:t>
                      </a:r>
                      <a:endParaRPr lang="en-US" sz="2400" b="1" dirty="0"/>
                    </a:p>
                  </a:txBody>
                  <a:tcPr/>
                </a:tc>
                <a:tc>
                  <a:txBody>
                    <a:bodyPr/>
                    <a:lstStyle/>
                    <a:p>
                      <a:pPr algn="ctr"/>
                      <a:r>
                        <a:rPr lang="en-US" sz="2400" b="1" dirty="0" smtClean="0"/>
                        <a:t>2.72</a:t>
                      </a:r>
                      <a:endParaRPr lang="en-US" sz="2400" b="1" dirty="0"/>
                    </a:p>
                  </a:txBody>
                  <a:tcPr/>
                </a:tc>
              </a:tr>
              <a:tr h="674914">
                <a:tc>
                  <a:txBody>
                    <a:bodyPr/>
                    <a:lstStyle/>
                    <a:p>
                      <a:pPr algn="ctr"/>
                      <a:r>
                        <a:rPr lang="en-US" sz="2400" b="1" dirty="0" smtClean="0"/>
                        <a:t>2</a:t>
                      </a:r>
                      <a:endParaRPr lang="en-US" sz="2400" b="1" dirty="0"/>
                    </a:p>
                  </a:txBody>
                  <a:tcPr/>
                </a:tc>
                <a:tc>
                  <a:txBody>
                    <a:bodyPr/>
                    <a:lstStyle/>
                    <a:p>
                      <a:pPr algn="ctr"/>
                      <a:r>
                        <a:rPr lang="en-US" sz="2400" b="1" dirty="0" smtClean="0">
                          <a:solidFill>
                            <a:srgbClr val="FF0000"/>
                          </a:solidFill>
                        </a:rPr>
                        <a:t>3.22</a:t>
                      </a:r>
                      <a:endParaRPr lang="en-US" sz="2400" b="1" dirty="0">
                        <a:solidFill>
                          <a:srgbClr val="FF0000"/>
                        </a:solidFill>
                      </a:endParaRPr>
                    </a:p>
                  </a:txBody>
                  <a:tcPr/>
                </a:tc>
                <a:tc>
                  <a:txBody>
                    <a:bodyPr/>
                    <a:lstStyle/>
                    <a:p>
                      <a:pPr algn="ctr"/>
                      <a:r>
                        <a:rPr lang="en-US" sz="2400" b="1" dirty="0" smtClean="0"/>
                        <a:t>3.76</a:t>
                      </a:r>
                      <a:endParaRPr lang="en-US" sz="2400" b="1" dirty="0"/>
                    </a:p>
                  </a:txBody>
                  <a:tcPr/>
                </a:tc>
                <a:tc>
                  <a:txBody>
                    <a:bodyPr/>
                    <a:lstStyle/>
                    <a:p>
                      <a:pPr algn="ctr"/>
                      <a:r>
                        <a:rPr lang="en-US" sz="2400" b="1" dirty="0" smtClean="0"/>
                        <a:t>2.74</a:t>
                      </a:r>
                      <a:endParaRPr lang="en-US" sz="2400" b="1" dirty="0"/>
                    </a:p>
                  </a:txBody>
                  <a:tcPr/>
                </a:tc>
              </a:tr>
              <a:tr h="674914">
                <a:tc>
                  <a:txBody>
                    <a:bodyPr/>
                    <a:lstStyle/>
                    <a:p>
                      <a:pPr algn="ctr"/>
                      <a:r>
                        <a:rPr lang="en-US" sz="2400" b="1" dirty="0" smtClean="0"/>
                        <a:t>3</a:t>
                      </a:r>
                      <a:endParaRPr lang="en-US" sz="2400" b="1" dirty="0"/>
                    </a:p>
                  </a:txBody>
                  <a:tcPr/>
                </a:tc>
                <a:tc>
                  <a:txBody>
                    <a:bodyPr/>
                    <a:lstStyle/>
                    <a:p>
                      <a:pPr algn="ctr"/>
                      <a:r>
                        <a:rPr lang="en-US" sz="2400" b="1" dirty="0" smtClean="0">
                          <a:solidFill>
                            <a:srgbClr val="FF0000"/>
                          </a:solidFill>
                        </a:rPr>
                        <a:t>3.10</a:t>
                      </a:r>
                      <a:endParaRPr lang="en-US" sz="2400" b="1" dirty="0">
                        <a:solidFill>
                          <a:srgbClr val="FF0000"/>
                        </a:solidFill>
                      </a:endParaRPr>
                    </a:p>
                  </a:txBody>
                  <a:tcPr/>
                </a:tc>
                <a:tc>
                  <a:txBody>
                    <a:bodyPr/>
                    <a:lstStyle/>
                    <a:p>
                      <a:pPr algn="ctr"/>
                      <a:r>
                        <a:rPr lang="en-US" sz="2400" b="1" dirty="0" smtClean="0"/>
                        <a:t>2.06</a:t>
                      </a:r>
                      <a:endParaRPr lang="en-US" sz="2400" b="1" dirty="0"/>
                    </a:p>
                  </a:txBody>
                  <a:tcPr/>
                </a:tc>
                <a:tc>
                  <a:txBody>
                    <a:bodyPr/>
                    <a:lstStyle/>
                    <a:p>
                      <a:pPr algn="ctr"/>
                      <a:r>
                        <a:rPr lang="en-US" sz="2400" b="1" dirty="0" smtClean="0"/>
                        <a:t>0.80</a:t>
                      </a:r>
                      <a:endParaRPr lang="en-US" sz="2400" b="1" dirty="0"/>
                    </a:p>
                  </a:txBody>
                  <a:tcPr/>
                </a:tc>
              </a:tr>
              <a:tr h="674914">
                <a:tc>
                  <a:txBody>
                    <a:bodyPr/>
                    <a:lstStyle/>
                    <a:p>
                      <a:pPr algn="ctr"/>
                      <a:r>
                        <a:rPr lang="en-US" sz="2400" b="1" dirty="0" smtClean="0"/>
                        <a:t>4</a:t>
                      </a:r>
                      <a:endParaRPr lang="en-US" sz="2400" b="1" dirty="0"/>
                    </a:p>
                  </a:txBody>
                  <a:tcPr/>
                </a:tc>
                <a:tc>
                  <a:txBody>
                    <a:bodyPr/>
                    <a:lstStyle/>
                    <a:p>
                      <a:pPr algn="ctr"/>
                      <a:r>
                        <a:rPr lang="en-US" sz="2400" b="1" dirty="0" smtClean="0">
                          <a:solidFill>
                            <a:srgbClr val="FF0000"/>
                          </a:solidFill>
                        </a:rPr>
                        <a:t>2.98</a:t>
                      </a:r>
                      <a:endParaRPr lang="en-US" sz="2400" b="1" dirty="0">
                        <a:solidFill>
                          <a:srgbClr val="FF0000"/>
                        </a:solidFill>
                      </a:endParaRPr>
                    </a:p>
                  </a:txBody>
                  <a:tcPr/>
                </a:tc>
                <a:tc>
                  <a:txBody>
                    <a:bodyPr/>
                    <a:lstStyle/>
                    <a:p>
                      <a:pPr algn="ctr"/>
                      <a:r>
                        <a:rPr lang="en-US" sz="2400" b="1" dirty="0" smtClean="0"/>
                        <a:t>2.04</a:t>
                      </a:r>
                      <a:endParaRPr lang="en-US" sz="2400" b="1" dirty="0"/>
                    </a:p>
                  </a:txBody>
                  <a:tcPr/>
                </a:tc>
                <a:tc>
                  <a:txBody>
                    <a:bodyPr/>
                    <a:lstStyle/>
                    <a:p>
                      <a:pPr algn="ctr"/>
                      <a:r>
                        <a:rPr lang="en-US" sz="2400" b="1" dirty="0" smtClean="0"/>
                        <a:t>1.08</a:t>
                      </a:r>
                      <a:endParaRPr lang="en-US" sz="2400" b="1" dirty="0"/>
                    </a:p>
                  </a:txBody>
                  <a:tcPr/>
                </a:tc>
              </a:tr>
              <a:tr h="674914">
                <a:tc>
                  <a:txBody>
                    <a:bodyPr/>
                    <a:lstStyle/>
                    <a:p>
                      <a:pPr algn="ctr"/>
                      <a:r>
                        <a:rPr lang="en-US" sz="2400" b="1" dirty="0" smtClean="0"/>
                        <a:t>5</a:t>
                      </a:r>
                      <a:endParaRPr lang="en-US" sz="2400" b="1" dirty="0"/>
                    </a:p>
                  </a:txBody>
                  <a:tcPr/>
                </a:tc>
                <a:tc>
                  <a:txBody>
                    <a:bodyPr/>
                    <a:lstStyle/>
                    <a:p>
                      <a:pPr algn="ctr"/>
                      <a:r>
                        <a:rPr lang="en-US" sz="2400" b="1" dirty="0" smtClean="0">
                          <a:solidFill>
                            <a:srgbClr val="FF0000"/>
                          </a:solidFill>
                        </a:rPr>
                        <a:t>2.80</a:t>
                      </a:r>
                      <a:endParaRPr lang="en-US" sz="2400" b="1" dirty="0">
                        <a:solidFill>
                          <a:srgbClr val="FF0000"/>
                        </a:solidFill>
                      </a:endParaRPr>
                    </a:p>
                  </a:txBody>
                  <a:tcPr/>
                </a:tc>
                <a:tc>
                  <a:txBody>
                    <a:bodyPr/>
                    <a:lstStyle/>
                    <a:p>
                      <a:pPr algn="ctr"/>
                      <a:r>
                        <a:rPr lang="en-US" sz="2400" b="1" dirty="0" smtClean="0"/>
                        <a:t>0.76</a:t>
                      </a:r>
                      <a:endParaRPr lang="en-US" sz="2400" b="1" dirty="0"/>
                    </a:p>
                  </a:txBody>
                  <a:tcPr/>
                </a:tc>
                <a:tc>
                  <a:txBody>
                    <a:bodyPr/>
                    <a:lstStyle/>
                    <a:p>
                      <a:pPr algn="ctr"/>
                      <a:r>
                        <a:rPr lang="en-US" sz="2400" b="1" dirty="0" smtClean="0"/>
                        <a:t>0.80</a:t>
                      </a:r>
                      <a:endParaRPr lang="en-US" sz="2400" b="1" dirty="0"/>
                    </a:p>
                  </a:txBody>
                  <a:tcPr/>
                </a:tc>
              </a:tr>
              <a:tr h="674914">
                <a:tc>
                  <a:txBody>
                    <a:bodyPr/>
                    <a:lstStyle/>
                    <a:p>
                      <a:pPr algn="ctr"/>
                      <a:r>
                        <a:rPr lang="en-US" sz="2400" b="1" dirty="0" smtClean="0"/>
                        <a:t>6</a:t>
                      </a:r>
                      <a:endParaRPr lang="en-US" sz="2400" b="1" dirty="0"/>
                    </a:p>
                  </a:txBody>
                  <a:tcPr/>
                </a:tc>
                <a:tc>
                  <a:txBody>
                    <a:bodyPr/>
                    <a:lstStyle/>
                    <a:p>
                      <a:pPr algn="ctr"/>
                      <a:r>
                        <a:rPr lang="en-US" sz="2400" b="1" dirty="0" smtClean="0">
                          <a:solidFill>
                            <a:srgbClr val="FF0000"/>
                          </a:solidFill>
                        </a:rPr>
                        <a:t>1.98</a:t>
                      </a:r>
                      <a:endParaRPr lang="en-US" sz="2400" b="1" dirty="0">
                        <a:solidFill>
                          <a:srgbClr val="FF0000"/>
                        </a:solidFill>
                      </a:endParaRPr>
                    </a:p>
                  </a:txBody>
                  <a:tcPr/>
                </a:tc>
                <a:tc>
                  <a:txBody>
                    <a:bodyPr/>
                    <a:lstStyle/>
                    <a:p>
                      <a:pPr algn="ctr"/>
                      <a:r>
                        <a:rPr lang="en-US" sz="2400" b="1" dirty="0" smtClean="0"/>
                        <a:t>0.82</a:t>
                      </a:r>
                      <a:endParaRPr lang="en-US" sz="2400" b="1" dirty="0"/>
                    </a:p>
                  </a:txBody>
                  <a:tcPr/>
                </a:tc>
                <a:tc>
                  <a:txBody>
                    <a:bodyPr/>
                    <a:lstStyle/>
                    <a:p>
                      <a:pPr algn="ctr"/>
                      <a:r>
                        <a:rPr lang="en-US" sz="2400" b="1" dirty="0" smtClean="0"/>
                        <a:t>0.68</a:t>
                      </a:r>
                      <a:endParaRPr lang="en-US" sz="2400" b="1" dirty="0"/>
                    </a:p>
                  </a:txBody>
                  <a:tcPr/>
                </a:tc>
              </a:tr>
            </a:tbl>
          </a:graphicData>
        </a:graphic>
      </p:graphicFrame>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fld id="{5884A169-8A5F-485A-89DE-2E61D65D4CB8}" type="slidenum">
              <a:rPr lang="en-US" altLang="en-US" smtClean="0"/>
              <a:pPr eaLnBrk="1" hangingPunct="1">
                <a:defRPr/>
              </a:pPr>
              <a:t>37</a:t>
            </a:fld>
            <a:endParaRPr lang="en-US" altLang="en-US"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b="1" dirty="0" smtClean="0">
                <a:effectLst/>
              </a:rPr>
              <a:t>Soil Microbial Populations</a:t>
            </a:r>
          </a:p>
        </p:txBody>
      </p:sp>
      <p:sp>
        <p:nvSpPr>
          <p:cNvPr id="3" name="Content Placeholder 2"/>
          <p:cNvSpPr>
            <a:spLocks noGrp="1"/>
          </p:cNvSpPr>
          <p:nvPr>
            <p:ph idx="1"/>
          </p:nvPr>
        </p:nvSpPr>
        <p:spPr/>
        <p:txBody>
          <a:bodyPr/>
          <a:lstStyle/>
          <a:p>
            <a:pPr>
              <a:defRPr/>
            </a:pPr>
            <a:r>
              <a:rPr lang="en-US" dirty="0" smtClean="0">
                <a:effectLst/>
              </a:rPr>
              <a:t>Total Living Microbial Biomass</a:t>
            </a:r>
            <a:r>
              <a:rPr lang="en-US" dirty="0" smtClean="0"/>
              <a:t> (TLMB) – ng/g</a:t>
            </a:r>
          </a:p>
          <a:p>
            <a:pPr lvl="1">
              <a:defRPr/>
            </a:pPr>
            <a:r>
              <a:rPr lang="en-US" dirty="0" smtClean="0"/>
              <a:t>2368 ng/g to 8756 ng/g       (</a:t>
            </a:r>
            <a:r>
              <a:rPr lang="en-US" b="1" dirty="0" smtClean="0">
                <a:effectLst/>
              </a:rPr>
              <a:t>4 years</a:t>
            </a:r>
            <a:r>
              <a:rPr lang="en-US" dirty="0" smtClean="0"/>
              <a:t>)</a:t>
            </a:r>
          </a:p>
          <a:p>
            <a:pPr lvl="1">
              <a:defRPr/>
            </a:pPr>
            <a:r>
              <a:rPr lang="en-US" dirty="0" smtClean="0"/>
              <a:t>986 ng\g to 7342 ng/g         (</a:t>
            </a:r>
            <a:r>
              <a:rPr lang="en-US" b="1" dirty="0" smtClean="0">
                <a:effectLst/>
              </a:rPr>
              <a:t>5 years</a:t>
            </a:r>
            <a:r>
              <a:rPr lang="en-US" dirty="0" smtClean="0"/>
              <a:t>)</a:t>
            </a:r>
          </a:p>
          <a:p>
            <a:pPr lvl="1">
              <a:defRPr/>
            </a:pPr>
            <a:r>
              <a:rPr lang="en-US" dirty="0" smtClean="0"/>
              <a:t>1987 ng/g to 11234 ng/g     (</a:t>
            </a:r>
            <a:r>
              <a:rPr lang="en-US" b="1" dirty="0" smtClean="0">
                <a:effectLst/>
              </a:rPr>
              <a:t>6 years</a:t>
            </a:r>
            <a:r>
              <a:rPr lang="en-US" dirty="0" smtClean="0"/>
              <a:t>)</a:t>
            </a:r>
          </a:p>
          <a:p>
            <a:pPr lvl="1">
              <a:defRPr/>
            </a:pPr>
            <a:r>
              <a:rPr lang="en-US" dirty="0" smtClean="0"/>
              <a:t>2198 ng/g to 9432 ng/g       (</a:t>
            </a:r>
            <a:r>
              <a:rPr lang="en-US" b="1" dirty="0" smtClean="0">
                <a:effectLst/>
              </a:rPr>
              <a:t>5 years</a:t>
            </a:r>
            <a:r>
              <a:rPr lang="en-US" dirty="0" smtClean="0"/>
              <a:t>)  </a:t>
            </a:r>
            <a:endParaRPr lang="en-US" dirty="0"/>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fld id="{AA27185A-27CF-497C-89C3-C3FECFE071BF}" type="slidenum">
              <a:rPr lang="en-US" altLang="en-US" smtClean="0"/>
              <a:pPr eaLnBrk="1" hangingPunct="1">
                <a:defRPr/>
              </a:pPr>
              <a:t>38</a:t>
            </a:fld>
            <a:endParaRPr lang="en-US" altLang="en-US"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4000" b="1" dirty="0" smtClean="0"/>
              <a:t>Forage DM Yield in High vs. Low Microbial Activity Fields</a:t>
            </a:r>
            <a:endParaRPr lang="en-US" sz="4000" b="1" dirty="0"/>
          </a:p>
        </p:txBody>
      </p:sp>
      <p:graphicFrame>
        <p:nvGraphicFramePr>
          <p:cNvPr id="5" name="Content Placeholder 4"/>
          <p:cNvGraphicFramePr>
            <a:graphicFrameLocks noGrp="1"/>
          </p:cNvGraphicFramePr>
          <p:nvPr>
            <p:ph idx="1"/>
          </p:nvPr>
        </p:nvGraphicFramePr>
        <p:xfrm>
          <a:off x="533400" y="2133600"/>
          <a:ext cx="8229600" cy="2926080"/>
        </p:xfrm>
        <a:graphic>
          <a:graphicData uri="http://schemas.openxmlformats.org/drawingml/2006/table">
            <a:tbl>
              <a:tblPr firstRow="1" bandRow="1">
                <a:tableStyleId>{5C22544A-7EE6-4342-B048-85BDC9FD1C3A}</a:tableStyleId>
              </a:tblPr>
              <a:tblGrid>
                <a:gridCol w="2971800"/>
                <a:gridCol w="2667000"/>
                <a:gridCol w="2590800"/>
              </a:tblGrid>
              <a:tr h="370840">
                <a:tc>
                  <a:txBody>
                    <a:bodyPr/>
                    <a:lstStyle/>
                    <a:p>
                      <a:pPr algn="ctr"/>
                      <a:r>
                        <a:rPr lang="en-US" sz="2800" dirty="0" smtClean="0">
                          <a:solidFill>
                            <a:srgbClr val="FFFF00"/>
                          </a:solidFill>
                        </a:rPr>
                        <a:t>Variable</a:t>
                      </a:r>
                      <a:endParaRPr lang="en-US" sz="2800" dirty="0">
                        <a:solidFill>
                          <a:srgbClr val="FFFF00"/>
                        </a:solidFill>
                      </a:endParaRPr>
                    </a:p>
                  </a:txBody>
                  <a:tcPr>
                    <a:solidFill>
                      <a:srgbClr val="C00000"/>
                    </a:solidFill>
                  </a:tcPr>
                </a:tc>
                <a:tc>
                  <a:txBody>
                    <a:bodyPr/>
                    <a:lstStyle/>
                    <a:p>
                      <a:pPr algn="ctr"/>
                      <a:r>
                        <a:rPr lang="en-US" sz="2800" dirty="0" smtClean="0">
                          <a:solidFill>
                            <a:srgbClr val="FFFF00"/>
                          </a:solidFill>
                        </a:rPr>
                        <a:t>High Microbial Activity</a:t>
                      </a:r>
                      <a:endParaRPr lang="en-US" sz="2800" dirty="0">
                        <a:solidFill>
                          <a:srgbClr val="FFFF00"/>
                        </a:solidFill>
                      </a:endParaRPr>
                    </a:p>
                  </a:txBody>
                  <a:tcPr>
                    <a:solidFill>
                      <a:srgbClr val="C00000"/>
                    </a:solidFill>
                  </a:tcPr>
                </a:tc>
                <a:tc>
                  <a:txBody>
                    <a:bodyPr/>
                    <a:lstStyle/>
                    <a:p>
                      <a:pPr algn="ctr"/>
                      <a:r>
                        <a:rPr lang="en-US" sz="2800" dirty="0" smtClean="0">
                          <a:solidFill>
                            <a:srgbClr val="FFFF00"/>
                          </a:solidFill>
                        </a:rPr>
                        <a:t>Low Microbial Activity</a:t>
                      </a:r>
                      <a:endParaRPr lang="en-US" sz="2800" dirty="0">
                        <a:solidFill>
                          <a:srgbClr val="FFFF00"/>
                        </a:solidFill>
                      </a:endParaRPr>
                    </a:p>
                  </a:txBody>
                  <a:tcPr>
                    <a:solidFill>
                      <a:srgbClr val="C00000"/>
                    </a:solidFill>
                  </a:tcPr>
                </a:tc>
              </a:tr>
              <a:tr h="370840">
                <a:tc>
                  <a:txBody>
                    <a:bodyPr/>
                    <a:lstStyle/>
                    <a:p>
                      <a:pPr algn="ctr"/>
                      <a:r>
                        <a:rPr lang="en-US" sz="2800" b="1" dirty="0" smtClean="0"/>
                        <a:t>Dry Matter (</a:t>
                      </a:r>
                      <a:r>
                        <a:rPr lang="en-US" sz="2800" b="1" dirty="0" err="1" smtClean="0"/>
                        <a:t>lbs</a:t>
                      </a:r>
                      <a:r>
                        <a:rPr lang="en-US" sz="2800" b="1" dirty="0" smtClean="0"/>
                        <a:t>/ac)</a:t>
                      </a:r>
                      <a:endParaRPr lang="en-US" sz="2800" b="1" dirty="0"/>
                    </a:p>
                  </a:txBody>
                  <a:tcPr>
                    <a:solidFill>
                      <a:srgbClr val="FFFF00"/>
                    </a:solidFill>
                  </a:tcPr>
                </a:tc>
                <a:tc>
                  <a:txBody>
                    <a:bodyPr/>
                    <a:lstStyle/>
                    <a:p>
                      <a:pPr algn="ctr"/>
                      <a:r>
                        <a:rPr lang="en-US" sz="2800" b="1" dirty="0" smtClean="0"/>
                        <a:t>8573</a:t>
                      </a:r>
                      <a:endParaRPr lang="en-US" sz="2800" b="1" dirty="0"/>
                    </a:p>
                  </a:txBody>
                  <a:tcPr>
                    <a:solidFill>
                      <a:srgbClr val="FFFF00"/>
                    </a:solidFill>
                  </a:tcPr>
                </a:tc>
                <a:tc>
                  <a:txBody>
                    <a:bodyPr/>
                    <a:lstStyle/>
                    <a:p>
                      <a:pPr algn="ctr"/>
                      <a:r>
                        <a:rPr lang="en-US" sz="2800" b="1" dirty="0" smtClean="0"/>
                        <a:t>2559</a:t>
                      </a:r>
                      <a:endParaRPr lang="en-US" sz="2800" b="1" dirty="0"/>
                    </a:p>
                  </a:txBody>
                  <a:tcPr>
                    <a:solidFill>
                      <a:srgbClr val="FFFF00"/>
                    </a:solidFill>
                  </a:tcPr>
                </a:tc>
              </a:tr>
              <a:tr h="370840">
                <a:tc>
                  <a:txBody>
                    <a:bodyPr/>
                    <a:lstStyle/>
                    <a:p>
                      <a:pPr algn="ctr"/>
                      <a:r>
                        <a:rPr lang="en-US" sz="2800" b="1" dirty="0" smtClean="0"/>
                        <a:t>Crude Protein (%)</a:t>
                      </a:r>
                      <a:endParaRPr lang="en-US" sz="2800" b="1" dirty="0"/>
                    </a:p>
                  </a:txBody>
                  <a:tcPr>
                    <a:solidFill>
                      <a:srgbClr val="FFFF00"/>
                    </a:solidFill>
                  </a:tcPr>
                </a:tc>
                <a:tc>
                  <a:txBody>
                    <a:bodyPr/>
                    <a:lstStyle/>
                    <a:p>
                      <a:pPr algn="ctr"/>
                      <a:r>
                        <a:rPr lang="en-US" sz="2800" b="1" dirty="0" smtClean="0"/>
                        <a:t>11.9</a:t>
                      </a:r>
                      <a:endParaRPr lang="en-US" sz="2800" b="1" dirty="0"/>
                    </a:p>
                  </a:txBody>
                  <a:tcPr>
                    <a:solidFill>
                      <a:srgbClr val="FFFF00"/>
                    </a:solidFill>
                  </a:tcPr>
                </a:tc>
                <a:tc>
                  <a:txBody>
                    <a:bodyPr/>
                    <a:lstStyle/>
                    <a:p>
                      <a:pPr algn="ctr"/>
                      <a:r>
                        <a:rPr lang="en-US" sz="2800" b="1" dirty="0" smtClean="0"/>
                        <a:t>7.9</a:t>
                      </a:r>
                      <a:endParaRPr lang="en-US" sz="2800" b="1" dirty="0"/>
                    </a:p>
                  </a:txBody>
                  <a:tcPr>
                    <a:solidFill>
                      <a:srgbClr val="FFFF00"/>
                    </a:solidFill>
                  </a:tcPr>
                </a:tc>
              </a:tr>
              <a:tr h="370840">
                <a:tc>
                  <a:txBody>
                    <a:bodyPr/>
                    <a:lstStyle/>
                    <a:p>
                      <a:pPr algn="ctr"/>
                      <a:r>
                        <a:rPr lang="en-US" sz="2800" b="1" dirty="0" smtClean="0"/>
                        <a:t>TDN (%)</a:t>
                      </a:r>
                      <a:endParaRPr lang="en-US" sz="2800" b="1" dirty="0"/>
                    </a:p>
                  </a:txBody>
                  <a:tcPr>
                    <a:solidFill>
                      <a:srgbClr val="FFFF00"/>
                    </a:solidFill>
                  </a:tcPr>
                </a:tc>
                <a:tc>
                  <a:txBody>
                    <a:bodyPr/>
                    <a:lstStyle/>
                    <a:p>
                      <a:pPr algn="ctr"/>
                      <a:r>
                        <a:rPr lang="en-US" sz="2800" b="1" dirty="0" smtClean="0"/>
                        <a:t>69.4</a:t>
                      </a:r>
                      <a:endParaRPr lang="en-US" sz="2800" b="1" dirty="0"/>
                    </a:p>
                  </a:txBody>
                  <a:tcPr>
                    <a:solidFill>
                      <a:srgbClr val="FFFF00"/>
                    </a:solidFill>
                  </a:tcPr>
                </a:tc>
                <a:tc>
                  <a:txBody>
                    <a:bodyPr/>
                    <a:lstStyle/>
                    <a:p>
                      <a:pPr algn="ctr"/>
                      <a:r>
                        <a:rPr lang="en-US" sz="2800" b="1" dirty="0" smtClean="0"/>
                        <a:t>55.7</a:t>
                      </a:r>
                      <a:endParaRPr lang="en-US" sz="2800" b="1" dirty="0"/>
                    </a:p>
                  </a:txBody>
                  <a:tcPr>
                    <a:solidFill>
                      <a:srgbClr val="FFFF00"/>
                    </a:solidFill>
                  </a:tcPr>
                </a:tc>
              </a:tr>
            </a:tbl>
          </a:graphicData>
        </a:graphic>
      </p:graphicFrame>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fld id="{740626F2-4134-4068-B668-EB459B4AE3A4}" type="slidenum">
              <a:rPr lang="en-US" altLang="en-US" smtClean="0"/>
              <a:pPr eaLnBrk="1" hangingPunct="1">
                <a:defRPr/>
              </a:pPr>
              <a:t>39</a:t>
            </a:fld>
            <a:endParaRPr lang="en-US" altLang="en-US" smtClean="0"/>
          </a:p>
        </p:txBody>
      </p:sp>
      <p:sp>
        <p:nvSpPr>
          <p:cNvPr id="13338" name="TextBox 5"/>
          <p:cNvSpPr txBox="1">
            <a:spLocks noChangeArrowheads="1"/>
          </p:cNvSpPr>
          <p:nvPr/>
        </p:nvSpPr>
        <p:spPr bwMode="auto">
          <a:xfrm>
            <a:off x="609600" y="5486400"/>
            <a:ext cx="457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600">
                <a:cs typeface="Arial" panose="020B0604020202020204" pitchFamily="34" charset="0"/>
              </a:rPr>
              <a:t>Source: USDA NRCS Mandan, ND.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r>
              <a:rPr lang="en-US" altLang="en-US" smtClean="0">
                <a:solidFill>
                  <a:srgbClr val="919671"/>
                </a:solidFill>
              </a:rPr>
              <a:t>Your Starting Screen</a:t>
            </a:r>
          </a:p>
        </p:txBody>
      </p:sp>
      <p:pic>
        <p:nvPicPr>
          <p:cNvPr id="44035" name="Content Placeholder 3" descr="displayed_control_panel.jpg"/>
          <p:cNvPicPr>
            <a:picLocks noGrp="1" noChangeAspect="1"/>
          </p:cNvPicPr>
          <p:nvPr>
            <p:ph sz="quarter" idx="1"/>
          </p:nvPr>
        </p:nvPicPr>
        <p:blipFill>
          <a:blip r:embed="rId3">
            <a:extLst>
              <a:ext uri="{28A0092B-C50C-407E-A947-70E740481C1C}">
                <a14:useLocalDpi xmlns:a14="http://schemas.microsoft.com/office/drawing/2010/main"/>
              </a:ext>
            </a:extLst>
          </a:blip>
          <a:srcRect/>
          <a:stretch>
            <a:fillRect/>
          </a:stretch>
        </p:blipFill>
        <p:spPr>
          <a:xfrm>
            <a:off x="2171700" y="1676409"/>
            <a:ext cx="4722814" cy="3375025"/>
          </a:xfrm>
        </p:spPr>
      </p:pic>
      <p:grpSp>
        <p:nvGrpSpPr>
          <p:cNvPr id="2" name="Group 15"/>
          <p:cNvGrpSpPr>
            <a:grpSpLocks/>
          </p:cNvGrpSpPr>
          <p:nvPr/>
        </p:nvGrpSpPr>
        <p:grpSpPr bwMode="auto">
          <a:xfrm>
            <a:off x="4949825" y="1676406"/>
            <a:ext cx="3240088" cy="4083627"/>
            <a:chOff x="5105400" y="1447800"/>
            <a:chExt cx="4092153" cy="5157477"/>
          </a:xfrm>
        </p:grpSpPr>
        <p:sp>
          <p:nvSpPr>
            <p:cNvPr id="7" name="Rounded Rectangle 6"/>
            <p:cNvSpPr/>
            <p:nvPr/>
          </p:nvSpPr>
          <p:spPr>
            <a:xfrm>
              <a:off x="5791101" y="1447800"/>
              <a:ext cx="1752347" cy="3811426"/>
            </a:xfrm>
            <a:prstGeom prst="roundRect">
              <a:avLst/>
            </a:prstGeom>
            <a:solidFill>
              <a:srgbClr val="4F81BD">
                <a:alpha val="27059"/>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84" eaLnBrk="0" hangingPunct="0">
                <a:defRPr/>
              </a:pPr>
              <a:endParaRPr lang="en-US" sz="3600" b="1" dirty="0">
                <a:solidFill>
                  <a:prstClr val="white"/>
                </a:solidFill>
              </a:endParaRPr>
            </a:p>
          </p:txBody>
        </p:sp>
        <p:sp>
          <p:nvSpPr>
            <p:cNvPr id="44042" name="TextBox 7"/>
            <p:cNvSpPr txBox="1">
              <a:spLocks noChangeArrowheads="1"/>
            </p:cNvSpPr>
            <p:nvPr/>
          </p:nvSpPr>
          <p:spPr bwMode="auto">
            <a:xfrm>
              <a:off x="5105400" y="5866727"/>
              <a:ext cx="2994720" cy="7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184" fontAlgn="base">
                <a:spcBef>
                  <a:spcPct val="0"/>
                </a:spcBef>
                <a:spcAft>
                  <a:spcPct val="0"/>
                </a:spcAft>
              </a:pPr>
              <a:r>
                <a:rPr lang="en-US" altLang="en-US" sz="3200" b="1">
                  <a:solidFill>
                    <a:srgbClr val="000000"/>
                  </a:solidFill>
                  <a:latin typeface="Arial Narrow" pitchFamily="34" charset="0"/>
                  <a:ea typeface="ＭＳ Ｐゴシック" pitchFamily="34" charset="-128"/>
                  <a:cs typeface="Arial" charset="0"/>
                </a:rPr>
                <a:t>Control Panel</a:t>
              </a:r>
            </a:p>
          </p:txBody>
        </p:sp>
        <p:sp>
          <p:nvSpPr>
            <p:cNvPr id="12" name="Curved Right Arrow 11"/>
            <p:cNvSpPr/>
            <p:nvPr/>
          </p:nvSpPr>
          <p:spPr>
            <a:xfrm rot="10399822">
              <a:off x="7978529" y="3143994"/>
              <a:ext cx="1219024" cy="3079615"/>
            </a:xfrm>
            <a:prstGeom prst="curvedRightArrow">
              <a:avLst>
                <a:gd name="adj1" fmla="val 25000"/>
                <a:gd name="adj2" fmla="val 48011"/>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84" eaLnBrk="0" hangingPunct="0">
                <a:defRPr/>
              </a:pPr>
              <a:endParaRPr lang="en-US" sz="3600" b="1" dirty="0">
                <a:solidFill>
                  <a:prstClr val="black"/>
                </a:solidFill>
              </a:endParaRPr>
            </a:p>
          </p:txBody>
        </p:sp>
      </p:grpSp>
      <p:grpSp>
        <p:nvGrpSpPr>
          <p:cNvPr id="3" name="Group 17"/>
          <p:cNvGrpSpPr>
            <a:grpSpLocks/>
          </p:cNvGrpSpPr>
          <p:nvPr/>
        </p:nvGrpSpPr>
        <p:grpSpPr bwMode="auto">
          <a:xfrm>
            <a:off x="854079" y="1676403"/>
            <a:ext cx="4395788" cy="4075689"/>
            <a:chOff x="89134" y="1542223"/>
            <a:chExt cx="5445211" cy="5050333"/>
          </a:xfrm>
        </p:grpSpPr>
        <p:sp>
          <p:nvSpPr>
            <p:cNvPr id="44038" name="TextBox 8"/>
            <p:cNvSpPr txBox="1">
              <a:spLocks noChangeArrowheads="1"/>
            </p:cNvSpPr>
            <p:nvPr/>
          </p:nvSpPr>
          <p:spPr bwMode="auto">
            <a:xfrm>
              <a:off x="1752784" y="5867940"/>
              <a:ext cx="2754555" cy="72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184" fontAlgn="base">
                <a:spcBef>
                  <a:spcPct val="0"/>
                </a:spcBef>
                <a:spcAft>
                  <a:spcPct val="0"/>
                </a:spcAft>
              </a:pPr>
              <a:r>
                <a:rPr lang="en-US" altLang="en-US" sz="3200" b="1">
                  <a:solidFill>
                    <a:srgbClr val="000000"/>
                  </a:solidFill>
                  <a:latin typeface="Arial Narrow" pitchFamily="34" charset="0"/>
                  <a:ea typeface="ＭＳ Ｐゴシック" pitchFamily="34" charset="-128"/>
                  <a:cs typeface="Arial" charset="0"/>
                </a:rPr>
                <a:t>Presentation</a:t>
              </a:r>
            </a:p>
          </p:txBody>
        </p:sp>
        <p:sp>
          <p:nvSpPr>
            <p:cNvPr id="15" name="Curved Left Arrow 14"/>
            <p:cNvSpPr/>
            <p:nvPr/>
          </p:nvSpPr>
          <p:spPr>
            <a:xfrm rot="10800000">
              <a:off x="89134" y="2590703"/>
              <a:ext cx="1447337" cy="3733609"/>
            </a:xfrm>
            <a:prstGeom prst="curvedLef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84" eaLnBrk="0" hangingPunct="0">
                <a:defRPr/>
              </a:pPr>
              <a:endParaRPr lang="en-US" sz="3600" b="1" dirty="0">
                <a:solidFill>
                  <a:prstClr val="black"/>
                </a:solidFill>
              </a:endParaRPr>
            </a:p>
          </p:txBody>
        </p:sp>
        <p:sp>
          <p:nvSpPr>
            <p:cNvPr id="17" name="Rounded Rectangle 16"/>
            <p:cNvSpPr/>
            <p:nvPr/>
          </p:nvSpPr>
          <p:spPr>
            <a:xfrm>
              <a:off x="1676092" y="1542223"/>
              <a:ext cx="3858253" cy="3304775"/>
            </a:xfrm>
            <a:prstGeom prst="roundRect">
              <a:avLst/>
            </a:prstGeom>
            <a:solidFill>
              <a:schemeClr val="accent3">
                <a:alpha val="27059"/>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84" eaLnBrk="0" hangingPunct="0">
                <a:defRPr/>
              </a:pPr>
              <a:endParaRPr lang="en-US" sz="3600" b="1" dirty="0">
                <a:solidFill>
                  <a:prstClr val="white"/>
                </a:solidFill>
              </a:endParaRPr>
            </a:p>
          </p:txBody>
        </p:sp>
      </p:grpSp>
    </p:spTree>
    <p:extLst>
      <p:ext uri="{BB962C8B-B14F-4D97-AF65-F5344CB8AC3E}">
        <p14:creationId xmlns:p14="http://schemas.microsoft.com/office/powerpoint/2010/main" val="4037091723"/>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lide Number Placeholder 4"/>
          <p:cNvSpPr>
            <a:spLocks noGrp="1"/>
          </p:cNvSpPr>
          <p:nvPr>
            <p:ph type="sldNum" sz="quarter" idx="12"/>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fld id="{A91DB236-51B7-43E9-96EF-93A9934211C6}" type="slidenum">
              <a:rPr lang="en-US" altLang="en-US" smtClean="0"/>
              <a:pPr eaLnBrk="1" hangingPunct="1">
                <a:defRPr/>
              </a:pPr>
              <a:t>40</a:t>
            </a:fld>
            <a:endParaRPr lang="en-US" altLang="en-US" smtClean="0"/>
          </a:p>
        </p:txBody>
      </p:sp>
      <p:sp>
        <p:nvSpPr>
          <p:cNvPr id="1618946" name="Rectangle 2"/>
          <p:cNvSpPr>
            <a:spLocks noGrp="1" noChangeArrowheads="1"/>
          </p:cNvSpPr>
          <p:nvPr>
            <p:ph type="title"/>
          </p:nvPr>
        </p:nvSpPr>
        <p:spPr>
          <a:xfrm>
            <a:off x="457200" y="0"/>
            <a:ext cx="8229600" cy="1066800"/>
          </a:xfrm>
        </p:spPr>
        <p:txBody>
          <a:bodyPr/>
          <a:lstStyle/>
          <a:p>
            <a:pPr eaLnBrk="1" hangingPunct="1">
              <a:defRPr/>
            </a:pPr>
            <a:r>
              <a:rPr lang="en-US" sz="2400" b="1" dirty="0" smtClean="0"/>
              <a:t>Effects of Stage of Maturity on Pasture Composition</a:t>
            </a:r>
          </a:p>
        </p:txBody>
      </p:sp>
      <p:sp>
        <p:nvSpPr>
          <p:cNvPr id="14340" name="Rectangle 3"/>
          <p:cNvSpPr>
            <a:spLocks noChangeArrowheads="1"/>
          </p:cNvSpPr>
          <p:nvPr/>
        </p:nvSpPr>
        <p:spPr bwMode="auto">
          <a:xfrm>
            <a:off x="2209800" y="1828800"/>
            <a:ext cx="533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SzTx/>
              <a:buFontTx/>
              <a:buNone/>
            </a:pPr>
            <a:endParaRPr lang="en-US" altLang="en-US" sz="1800">
              <a:cs typeface="Arial" panose="020B0604020202020204" pitchFamily="34" charset="0"/>
            </a:endParaRPr>
          </a:p>
        </p:txBody>
      </p:sp>
      <p:sp>
        <p:nvSpPr>
          <p:cNvPr id="14341" name="Text Box 4"/>
          <p:cNvSpPr txBox="1">
            <a:spLocks noChangeArrowheads="1"/>
          </p:cNvSpPr>
          <p:nvPr/>
        </p:nvSpPr>
        <p:spPr bwMode="auto">
          <a:xfrm>
            <a:off x="762000" y="1295400"/>
            <a:ext cx="8077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eaLnBrk="1" hangingPunct="1">
              <a:spcBef>
                <a:spcPct val="50000"/>
              </a:spcBef>
              <a:buClrTx/>
              <a:buSzTx/>
              <a:buFontTx/>
              <a:buNone/>
            </a:pPr>
            <a:endParaRPr lang="en-US" altLang="en-US" sz="2800">
              <a:solidFill>
                <a:schemeClr val="tx2"/>
              </a:solidFill>
              <a:cs typeface="Arial" panose="020B0604020202020204" pitchFamily="34" charset="0"/>
            </a:endParaRPr>
          </a:p>
        </p:txBody>
      </p:sp>
      <p:sp>
        <p:nvSpPr>
          <p:cNvPr id="14342" name="Rectangle 5"/>
          <p:cNvSpPr>
            <a:spLocks noChangeArrowheads="1"/>
          </p:cNvSpPr>
          <p:nvPr/>
        </p:nvSpPr>
        <p:spPr bwMode="auto">
          <a:xfrm>
            <a:off x="1066800" y="1066800"/>
            <a:ext cx="6934200" cy="52578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SzTx/>
              <a:buFontTx/>
              <a:buNone/>
            </a:pPr>
            <a:endParaRPr lang="en-US" altLang="en-US" sz="1800">
              <a:cs typeface="Arial" panose="020B0604020202020204" pitchFamily="34" charset="0"/>
            </a:endParaRPr>
          </a:p>
        </p:txBody>
      </p:sp>
      <p:sp>
        <p:nvSpPr>
          <p:cNvPr id="14343" name="Rectangle 6"/>
          <p:cNvSpPr>
            <a:spLocks noChangeArrowheads="1"/>
          </p:cNvSpPr>
          <p:nvPr/>
        </p:nvSpPr>
        <p:spPr bwMode="auto">
          <a:xfrm>
            <a:off x="1066800" y="1066800"/>
            <a:ext cx="6934200" cy="5257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SzTx/>
              <a:buFontTx/>
              <a:buNone/>
            </a:pPr>
            <a:endParaRPr lang="en-US" altLang="en-US" sz="1800">
              <a:cs typeface="Arial" panose="020B0604020202020204" pitchFamily="34" charset="0"/>
            </a:endParaRPr>
          </a:p>
        </p:txBody>
      </p:sp>
      <p:sp>
        <p:nvSpPr>
          <p:cNvPr id="14344" name="Text Box 7"/>
          <p:cNvSpPr txBox="1">
            <a:spLocks noChangeArrowheads="1"/>
          </p:cNvSpPr>
          <p:nvPr/>
        </p:nvSpPr>
        <p:spPr bwMode="auto">
          <a:xfrm>
            <a:off x="914400" y="5638800"/>
            <a:ext cx="7391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600">
                <a:solidFill>
                  <a:schemeClr val="tx2"/>
                </a:solidFill>
                <a:cs typeface="Arial" panose="020B0604020202020204" pitchFamily="34" charset="0"/>
              </a:rPr>
              <a:t>    3                                               Lignin                                                    7</a:t>
            </a:r>
          </a:p>
        </p:txBody>
      </p:sp>
      <p:sp>
        <p:nvSpPr>
          <p:cNvPr id="14345" name="Line 8"/>
          <p:cNvSpPr>
            <a:spLocks noChangeShapeType="1"/>
          </p:cNvSpPr>
          <p:nvPr/>
        </p:nvSpPr>
        <p:spPr bwMode="auto">
          <a:xfrm flipV="1">
            <a:off x="1143000" y="5334000"/>
            <a:ext cx="6705600" cy="304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4346" name="Text Box 9"/>
          <p:cNvSpPr txBox="1">
            <a:spLocks noChangeArrowheads="1"/>
          </p:cNvSpPr>
          <p:nvPr/>
        </p:nvSpPr>
        <p:spPr bwMode="auto">
          <a:xfrm>
            <a:off x="914400" y="4876800"/>
            <a:ext cx="7239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600">
                <a:solidFill>
                  <a:schemeClr val="tx2"/>
                </a:solidFill>
                <a:cs typeface="Arial" panose="020B0604020202020204" pitchFamily="34" charset="0"/>
              </a:rPr>
              <a:t>                                                     Cellulose</a:t>
            </a:r>
          </a:p>
        </p:txBody>
      </p:sp>
      <p:sp>
        <p:nvSpPr>
          <p:cNvPr id="14347" name="Line 10"/>
          <p:cNvSpPr>
            <a:spLocks noChangeShapeType="1"/>
          </p:cNvSpPr>
          <p:nvPr/>
        </p:nvSpPr>
        <p:spPr bwMode="auto">
          <a:xfrm flipV="1">
            <a:off x="1181100" y="4168775"/>
            <a:ext cx="6858000" cy="685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4348" name="Text Box 11"/>
          <p:cNvSpPr txBox="1">
            <a:spLocks noChangeArrowheads="1"/>
          </p:cNvSpPr>
          <p:nvPr/>
        </p:nvSpPr>
        <p:spPr bwMode="auto">
          <a:xfrm>
            <a:off x="990600" y="3886200"/>
            <a:ext cx="7010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600">
                <a:solidFill>
                  <a:schemeClr val="tx2"/>
                </a:solidFill>
                <a:cs typeface="Arial" panose="020B0604020202020204" pitchFamily="34" charset="0"/>
              </a:rPr>
              <a:t>                                                  Hemicellulose</a:t>
            </a:r>
          </a:p>
        </p:txBody>
      </p:sp>
      <p:sp>
        <p:nvSpPr>
          <p:cNvPr id="14349" name="Text Box 12"/>
          <p:cNvSpPr txBox="1">
            <a:spLocks noChangeArrowheads="1"/>
          </p:cNvSpPr>
          <p:nvPr/>
        </p:nvSpPr>
        <p:spPr bwMode="auto">
          <a:xfrm>
            <a:off x="1066800" y="4343400"/>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600">
                <a:solidFill>
                  <a:schemeClr val="tx2"/>
                </a:solidFill>
                <a:cs typeface="Arial" panose="020B0604020202020204" pitchFamily="34" charset="0"/>
              </a:rPr>
              <a:t>14</a:t>
            </a:r>
          </a:p>
        </p:txBody>
      </p:sp>
      <p:sp>
        <p:nvSpPr>
          <p:cNvPr id="14350" name="Text Box 13"/>
          <p:cNvSpPr txBox="1">
            <a:spLocks noChangeArrowheads="1"/>
          </p:cNvSpPr>
          <p:nvPr/>
        </p:nvSpPr>
        <p:spPr bwMode="auto">
          <a:xfrm>
            <a:off x="990600" y="51054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600">
                <a:solidFill>
                  <a:schemeClr val="tx2"/>
                </a:solidFill>
                <a:cs typeface="Arial" panose="020B0604020202020204" pitchFamily="34" charset="0"/>
              </a:rPr>
              <a:t>  18</a:t>
            </a:r>
          </a:p>
        </p:txBody>
      </p:sp>
      <p:sp>
        <p:nvSpPr>
          <p:cNvPr id="14351" name="Text Box 14"/>
          <p:cNvSpPr txBox="1">
            <a:spLocks noChangeArrowheads="1"/>
          </p:cNvSpPr>
          <p:nvPr/>
        </p:nvSpPr>
        <p:spPr bwMode="auto">
          <a:xfrm>
            <a:off x="7391400" y="44196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600">
                <a:solidFill>
                  <a:schemeClr val="tx2"/>
                </a:solidFill>
                <a:cs typeface="Arial" panose="020B0604020202020204" pitchFamily="34" charset="0"/>
              </a:rPr>
              <a:t>30</a:t>
            </a:r>
          </a:p>
        </p:txBody>
      </p:sp>
      <p:sp>
        <p:nvSpPr>
          <p:cNvPr id="14352" name="Text Box 15"/>
          <p:cNvSpPr txBox="1">
            <a:spLocks noChangeArrowheads="1"/>
          </p:cNvSpPr>
          <p:nvPr/>
        </p:nvSpPr>
        <p:spPr bwMode="auto">
          <a:xfrm>
            <a:off x="7239000" y="3429000"/>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600">
                <a:solidFill>
                  <a:schemeClr val="tx2"/>
                </a:solidFill>
                <a:cs typeface="Arial" panose="020B0604020202020204" pitchFamily="34" charset="0"/>
              </a:rPr>
              <a:t>23</a:t>
            </a:r>
          </a:p>
        </p:txBody>
      </p:sp>
      <p:sp>
        <p:nvSpPr>
          <p:cNvPr id="14353" name="Text Box 16"/>
          <p:cNvSpPr txBox="1">
            <a:spLocks noChangeArrowheads="1"/>
          </p:cNvSpPr>
          <p:nvPr/>
        </p:nvSpPr>
        <p:spPr bwMode="auto">
          <a:xfrm>
            <a:off x="3505200" y="3352800"/>
            <a:ext cx="1066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600">
                <a:solidFill>
                  <a:schemeClr val="tx2"/>
                </a:solidFill>
                <a:cs typeface="Arial" panose="020B0604020202020204" pitchFamily="34" charset="0"/>
              </a:rPr>
              <a:t>Minerals</a:t>
            </a:r>
          </a:p>
        </p:txBody>
      </p:sp>
      <p:sp>
        <p:nvSpPr>
          <p:cNvPr id="14354" name="Text Box 17"/>
          <p:cNvSpPr txBox="1">
            <a:spLocks noChangeArrowheads="1"/>
          </p:cNvSpPr>
          <p:nvPr/>
        </p:nvSpPr>
        <p:spPr bwMode="auto">
          <a:xfrm>
            <a:off x="1219200" y="3581400"/>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600">
                <a:solidFill>
                  <a:schemeClr val="tx2"/>
                </a:solidFill>
                <a:cs typeface="Arial" panose="020B0604020202020204" pitchFamily="34" charset="0"/>
              </a:rPr>
              <a:t>12</a:t>
            </a:r>
          </a:p>
        </p:txBody>
      </p:sp>
      <p:sp>
        <p:nvSpPr>
          <p:cNvPr id="14355" name="Text Box 18"/>
          <p:cNvSpPr txBox="1">
            <a:spLocks noChangeArrowheads="1"/>
          </p:cNvSpPr>
          <p:nvPr/>
        </p:nvSpPr>
        <p:spPr bwMode="auto">
          <a:xfrm>
            <a:off x="6934200" y="30480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800">
                <a:solidFill>
                  <a:schemeClr val="tx2"/>
                </a:solidFill>
                <a:cs typeface="Arial" panose="020B0604020202020204" pitchFamily="34" charset="0"/>
              </a:rPr>
              <a:t>5</a:t>
            </a:r>
          </a:p>
        </p:txBody>
      </p:sp>
      <p:sp>
        <p:nvSpPr>
          <p:cNvPr id="14356" name="Line 19"/>
          <p:cNvSpPr>
            <a:spLocks noChangeShapeType="1"/>
          </p:cNvSpPr>
          <p:nvPr/>
        </p:nvSpPr>
        <p:spPr bwMode="auto">
          <a:xfrm flipV="1">
            <a:off x="1219200" y="3276600"/>
            <a:ext cx="6553200" cy="762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618964" name="Text Box 20"/>
          <p:cNvSpPr txBox="1">
            <a:spLocks noChangeArrowheads="1"/>
          </p:cNvSpPr>
          <p:nvPr/>
        </p:nvSpPr>
        <p:spPr bwMode="auto">
          <a:xfrm>
            <a:off x="4038600" y="2743200"/>
            <a:ext cx="1905000" cy="336550"/>
          </a:xfrm>
          <a:prstGeom prst="rect">
            <a:avLst/>
          </a:prstGeom>
          <a:noFill/>
          <a:ln>
            <a:noFill/>
          </a:ln>
          <a:effectLst/>
          <a:extLst/>
        </p:spPr>
        <p:txBody>
          <a:bodyPr>
            <a:spAutoFit/>
          </a:bodyPr>
          <a:lstStyle/>
          <a:p>
            <a:pPr eaLnBrk="1" hangingPunct="1">
              <a:spcBef>
                <a:spcPct val="50000"/>
              </a:spcBef>
              <a:defRPr/>
            </a:pPr>
            <a:r>
              <a:rPr lang="en-US" sz="1600" b="1" dirty="0">
                <a:solidFill>
                  <a:srgbClr val="FF0000"/>
                </a:solidFill>
                <a:effectLst>
                  <a:outerShdw blurRad="38100" dist="38100" dir="2700000" algn="tl">
                    <a:srgbClr val="000000">
                      <a:alpha val="43137"/>
                    </a:srgbClr>
                  </a:outerShdw>
                </a:effectLst>
                <a:latin typeface="Arial" charset="0"/>
              </a:rPr>
              <a:t>Sugars</a:t>
            </a:r>
          </a:p>
        </p:txBody>
      </p:sp>
      <p:sp>
        <p:nvSpPr>
          <p:cNvPr id="1618965" name="Text Box 21"/>
          <p:cNvSpPr txBox="1">
            <a:spLocks noChangeArrowheads="1"/>
          </p:cNvSpPr>
          <p:nvPr/>
        </p:nvSpPr>
        <p:spPr bwMode="auto">
          <a:xfrm>
            <a:off x="1279525" y="3124200"/>
            <a:ext cx="409575" cy="336550"/>
          </a:xfrm>
          <a:prstGeom prst="rect">
            <a:avLst/>
          </a:prstGeom>
          <a:noFill/>
          <a:ln>
            <a:noFill/>
          </a:ln>
          <a:effectLst/>
          <a:extLst/>
        </p:spPr>
        <p:txBody>
          <a:bodyPr>
            <a:spAutoFit/>
          </a:bodyPr>
          <a:lstStyle/>
          <a:p>
            <a:pPr eaLnBrk="1" hangingPunct="1">
              <a:defRPr/>
            </a:pPr>
            <a:r>
              <a:rPr lang="en-US" sz="1600" b="1" dirty="0">
                <a:solidFill>
                  <a:srgbClr val="FF0000"/>
                </a:solidFill>
                <a:effectLst>
                  <a:outerShdw blurRad="38100" dist="38100" dir="2700000" algn="tl">
                    <a:srgbClr val="000000">
                      <a:alpha val="43137"/>
                    </a:srgbClr>
                  </a:outerShdw>
                </a:effectLst>
                <a:latin typeface="Arial" charset="0"/>
              </a:rPr>
              <a:t>10</a:t>
            </a:r>
          </a:p>
        </p:txBody>
      </p:sp>
      <p:sp>
        <p:nvSpPr>
          <p:cNvPr id="1618966" name="Text Box 22"/>
          <p:cNvSpPr txBox="1">
            <a:spLocks noChangeArrowheads="1"/>
          </p:cNvSpPr>
          <p:nvPr/>
        </p:nvSpPr>
        <p:spPr bwMode="auto">
          <a:xfrm>
            <a:off x="6858000" y="2286000"/>
            <a:ext cx="457200" cy="336550"/>
          </a:xfrm>
          <a:prstGeom prst="rect">
            <a:avLst/>
          </a:prstGeom>
          <a:noFill/>
          <a:ln>
            <a:noFill/>
          </a:ln>
          <a:effectLst/>
          <a:extLst/>
        </p:spPr>
        <p:txBody>
          <a:bodyPr>
            <a:spAutoFit/>
          </a:bodyPr>
          <a:lstStyle/>
          <a:p>
            <a:pPr eaLnBrk="1" hangingPunct="1">
              <a:spcBef>
                <a:spcPct val="50000"/>
              </a:spcBef>
              <a:defRPr/>
            </a:pPr>
            <a:r>
              <a:rPr lang="en-US" sz="1600" b="1" dirty="0">
                <a:solidFill>
                  <a:srgbClr val="FF0000"/>
                </a:solidFill>
                <a:effectLst>
                  <a:outerShdw blurRad="38100" dist="38100" dir="2700000" algn="tl">
                    <a:srgbClr val="000000">
                      <a:alpha val="43137"/>
                    </a:srgbClr>
                  </a:outerShdw>
                </a:effectLst>
                <a:latin typeface="Arial" charset="0"/>
              </a:rPr>
              <a:t>25</a:t>
            </a:r>
          </a:p>
        </p:txBody>
      </p:sp>
      <p:sp>
        <p:nvSpPr>
          <p:cNvPr id="14360" name="Line 23"/>
          <p:cNvSpPr>
            <a:spLocks noChangeShapeType="1"/>
          </p:cNvSpPr>
          <p:nvPr/>
        </p:nvSpPr>
        <p:spPr bwMode="auto">
          <a:xfrm flipV="1">
            <a:off x="1143000" y="1828800"/>
            <a:ext cx="6400800" cy="1295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4361" name="Line 24"/>
          <p:cNvSpPr>
            <a:spLocks noChangeShapeType="1"/>
          </p:cNvSpPr>
          <p:nvPr/>
        </p:nvSpPr>
        <p:spPr bwMode="auto">
          <a:xfrm flipV="1">
            <a:off x="1143000" y="2971800"/>
            <a:ext cx="662940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4362" name="Text Box 25"/>
          <p:cNvSpPr txBox="1">
            <a:spLocks noChangeArrowheads="1"/>
          </p:cNvSpPr>
          <p:nvPr/>
        </p:nvSpPr>
        <p:spPr bwMode="auto">
          <a:xfrm>
            <a:off x="1219200" y="26670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600">
                <a:solidFill>
                  <a:schemeClr val="tx2"/>
                </a:solidFill>
                <a:cs typeface="Arial" panose="020B0604020202020204" pitchFamily="34" charset="0"/>
              </a:rPr>
              <a:t>10</a:t>
            </a:r>
          </a:p>
        </p:txBody>
      </p:sp>
      <p:sp>
        <p:nvSpPr>
          <p:cNvPr id="14363" name="Text Box 26"/>
          <p:cNvSpPr txBox="1">
            <a:spLocks noChangeArrowheads="1"/>
          </p:cNvSpPr>
          <p:nvPr/>
        </p:nvSpPr>
        <p:spPr bwMode="auto">
          <a:xfrm>
            <a:off x="6934200" y="1592263"/>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600">
                <a:solidFill>
                  <a:schemeClr val="tx2"/>
                </a:solidFill>
                <a:cs typeface="Arial" panose="020B0604020202020204" pitchFamily="34" charset="0"/>
              </a:rPr>
              <a:t>3</a:t>
            </a:r>
          </a:p>
        </p:txBody>
      </p:sp>
      <p:sp>
        <p:nvSpPr>
          <p:cNvPr id="14364" name="Text Box 27"/>
          <p:cNvSpPr txBox="1">
            <a:spLocks noChangeArrowheads="1"/>
          </p:cNvSpPr>
          <p:nvPr/>
        </p:nvSpPr>
        <p:spPr bwMode="auto">
          <a:xfrm>
            <a:off x="3124200" y="2286000"/>
            <a:ext cx="167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600">
                <a:solidFill>
                  <a:schemeClr val="tx2"/>
                </a:solidFill>
                <a:cs typeface="Arial" panose="020B0604020202020204" pitchFamily="34" charset="0"/>
              </a:rPr>
              <a:t>Lipid</a:t>
            </a:r>
          </a:p>
        </p:txBody>
      </p:sp>
      <p:sp>
        <p:nvSpPr>
          <p:cNvPr id="14365" name="Text Box 28"/>
          <p:cNvSpPr txBox="1">
            <a:spLocks noChangeArrowheads="1"/>
          </p:cNvSpPr>
          <p:nvPr/>
        </p:nvSpPr>
        <p:spPr bwMode="auto">
          <a:xfrm>
            <a:off x="1371600" y="1600200"/>
            <a:ext cx="83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600">
                <a:solidFill>
                  <a:schemeClr val="tx2"/>
                </a:solidFill>
                <a:cs typeface="Arial" panose="020B0604020202020204" pitchFamily="34" charset="0"/>
              </a:rPr>
              <a:t>33</a:t>
            </a:r>
          </a:p>
        </p:txBody>
      </p:sp>
      <p:sp>
        <p:nvSpPr>
          <p:cNvPr id="14366" name="Text Box 29"/>
          <p:cNvSpPr txBox="1">
            <a:spLocks noChangeArrowheads="1"/>
          </p:cNvSpPr>
          <p:nvPr/>
        </p:nvSpPr>
        <p:spPr bwMode="auto">
          <a:xfrm>
            <a:off x="3124200" y="1516063"/>
            <a:ext cx="2209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600">
                <a:solidFill>
                  <a:schemeClr val="tx2"/>
                </a:solidFill>
                <a:cs typeface="Arial" panose="020B0604020202020204" pitchFamily="34" charset="0"/>
              </a:rPr>
              <a:t>Protein</a:t>
            </a:r>
          </a:p>
        </p:txBody>
      </p:sp>
      <p:sp>
        <p:nvSpPr>
          <p:cNvPr id="14367" name="Text Box 30"/>
          <p:cNvSpPr txBox="1">
            <a:spLocks noChangeArrowheads="1"/>
          </p:cNvSpPr>
          <p:nvPr/>
        </p:nvSpPr>
        <p:spPr bwMode="auto">
          <a:xfrm>
            <a:off x="6400800" y="1066800"/>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600">
                <a:solidFill>
                  <a:schemeClr val="tx2"/>
                </a:solidFill>
                <a:cs typeface="Arial" panose="020B0604020202020204" pitchFamily="34" charset="0"/>
              </a:rPr>
              <a:t>7</a:t>
            </a:r>
          </a:p>
        </p:txBody>
      </p:sp>
      <p:sp>
        <p:nvSpPr>
          <p:cNvPr id="14368" name="Line 31"/>
          <p:cNvSpPr>
            <a:spLocks noChangeShapeType="1"/>
          </p:cNvSpPr>
          <p:nvPr/>
        </p:nvSpPr>
        <p:spPr bwMode="auto">
          <a:xfrm>
            <a:off x="1295400" y="251460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14369" name="Line 32"/>
          <p:cNvSpPr>
            <a:spLocks noChangeShapeType="1"/>
          </p:cNvSpPr>
          <p:nvPr/>
        </p:nvSpPr>
        <p:spPr bwMode="auto">
          <a:xfrm flipV="1">
            <a:off x="1143000" y="1143000"/>
            <a:ext cx="6400800" cy="1600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4370" name="Text Box 33"/>
          <p:cNvSpPr txBox="1">
            <a:spLocks noChangeArrowheads="1"/>
          </p:cNvSpPr>
          <p:nvPr/>
        </p:nvSpPr>
        <p:spPr bwMode="auto">
          <a:xfrm>
            <a:off x="762000" y="6324600"/>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400" b="1" dirty="0">
                <a:solidFill>
                  <a:srgbClr val="00B050"/>
                </a:solidFill>
                <a:cs typeface="Arial" panose="020B0604020202020204" pitchFamily="34" charset="0"/>
              </a:rPr>
              <a:t>Early Maturity</a:t>
            </a:r>
          </a:p>
        </p:txBody>
      </p:sp>
      <p:sp>
        <p:nvSpPr>
          <p:cNvPr id="14371" name="Text Box 34"/>
          <p:cNvSpPr txBox="1">
            <a:spLocks noChangeArrowheads="1"/>
          </p:cNvSpPr>
          <p:nvPr/>
        </p:nvSpPr>
        <p:spPr bwMode="auto">
          <a:xfrm>
            <a:off x="6096000" y="6324600"/>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600" dirty="0">
                <a:solidFill>
                  <a:srgbClr val="00B050"/>
                </a:solidFill>
                <a:cs typeface="Arial" panose="020B0604020202020204" pitchFamily="34" charset="0"/>
              </a:rPr>
              <a:t>Late Maturity</a:t>
            </a:r>
          </a:p>
        </p:txBody>
      </p:sp>
      <p:sp>
        <p:nvSpPr>
          <p:cNvPr id="14372" name="Text Box 35"/>
          <p:cNvSpPr txBox="1">
            <a:spLocks noChangeArrowheads="1"/>
          </p:cNvSpPr>
          <p:nvPr/>
        </p:nvSpPr>
        <p:spPr bwMode="auto">
          <a:xfrm>
            <a:off x="3848100" y="6324600"/>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600" dirty="0">
                <a:solidFill>
                  <a:srgbClr val="00B050"/>
                </a:solidFill>
                <a:cs typeface="Arial" panose="020B0604020202020204" pitchFamily="34" charset="0"/>
              </a:rPr>
              <a:t>Mid Maturity</a:t>
            </a:r>
          </a:p>
        </p:txBody>
      </p:sp>
      <p:sp>
        <p:nvSpPr>
          <p:cNvPr id="14373" name="Oval 1"/>
          <p:cNvSpPr>
            <a:spLocks noChangeArrowheads="1"/>
          </p:cNvSpPr>
          <p:nvPr/>
        </p:nvSpPr>
        <p:spPr bwMode="auto">
          <a:xfrm>
            <a:off x="4991100" y="990600"/>
            <a:ext cx="800100" cy="5410200"/>
          </a:xfrm>
          <a:prstGeom prst="ellipse">
            <a:avLst/>
          </a:prstGeom>
          <a:solidFill>
            <a:schemeClr val="accent1"/>
          </a:solidFill>
          <a:ln w="9525" algn="ctr">
            <a:solidFill>
              <a:schemeClr val="tx1"/>
            </a:solidFill>
            <a:round/>
            <a:headEnd/>
            <a:tailEnd/>
          </a:ln>
        </p:spPr>
        <p:txBody>
          <a:bodyPr anchor="ct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SzTx/>
              <a:buFontTx/>
              <a:buNone/>
            </a:pPr>
            <a:endParaRPr lang="en-US" altLang="en-US" sz="1800">
              <a:cs typeface="Arial" panose="020B0604020202020204" pitchFamily="34" charset="0"/>
            </a:endParaRPr>
          </a:p>
        </p:txBody>
      </p:sp>
      <p:sp>
        <p:nvSpPr>
          <p:cNvPr id="14374" name="TextBox 3"/>
          <p:cNvSpPr txBox="1">
            <a:spLocks noChangeArrowheads="1"/>
          </p:cNvSpPr>
          <p:nvPr/>
        </p:nvSpPr>
        <p:spPr bwMode="auto">
          <a:xfrm>
            <a:off x="4610100" y="3460750"/>
            <a:ext cx="1638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a:solidFill>
                  <a:srgbClr val="FFFF00"/>
                </a:solidFill>
                <a:cs typeface="Arial" panose="020B0604020202020204" pitchFamily="34" charset="0"/>
              </a:rPr>
              <a:t>Sweet Spot</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object 4"/>
          <p:cNvSpPr>
            <a:spLocks noChangeArrowheads="1"/>
          </p:cNvSpPr>
          <p:nvPr/>
        </p:nvSpPr>
        <p:spPr bwMode="auto">
          <a:xfrm>
            <a:off x="4281487" y="453423"/>
            <a:ext cx="635000" cy="89852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15365" name="object 5"/>
          <p:cNvSpPr>
            <a:spLocks noChangeArrowheads="1"/>
          </p:cNvSpPr>
          <p:nvPr/>
        </p:nvSpPr>
        <p:spPr bwMode="auto">
          <a:xfrm>
            <a:off x="4148138" y="839788"/>
            <a:ext cx="963612" cy="1366837"/>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6" name="object 6"/>
          <p:cNvSpPr txBox="1">
            <a:spLocks noGrp="1"/>
          </p:cNvSpPr>
          <p:nvPr>
            <p:ph type="title"/>
          </p:nvPr>
        </p:nvSpPr>
        <p:spPr>
          <a:xfrm>
            <a:off x="382065" y="231775"/>
            <a:ext cx="8289925" cy="492125"/>
          </a:xfrm>
        </p:spPr>
        <p:txBody>
          <a:bodyPr lIns="0" tIns="0" rIns="0" bIns="0" rtlCol="0">
            <a:spAutoFit/>
          </a:bodyPr>
          <a:lstStyle/>
          <a:p>
            <a:pPr marL="12700">
              <a:defRPr/>
            </a:pPr>
            <a:r>
              <a:rPr lang="en-US" sz="3200" b="1" dirty="0" smtClean="0">
                <a:latin typeface="Palatino Linotype"/>
                <a:cs typeface="Palatino Linotype"/>
              </a:rPr>
              <a:t>Forage Sequence Options</a:t>
            </a:r>
            <a:endParaRPr sz="3200" dirty="0">
              <a:latin typeface="Palatino Linotype"/>
              <a:cs typeface="Palatino Linotype"/>
            </a:endParaRPr>
          </a:p>
        </p:txBody>
      </p:sp>
      <p:sp>
        <p:nvSpPr>
          <p:cNvPr id="7" name="object 7"/>
          <p:cNvSpPr txBox="1"/>
          <p:nvPr/>
        </p:nvSpPr>
        <p:spPr>
          <a:xfrm>
            <a:off x="2517715" y="679450"/>
            <a:ext cx="4368800" cy="492125"/>
          </a:xfrm>
          <a:prstGeom prst="rect">
            <a:avLst/>
          </a:prstGeom>
        </p:spPr>
        <p:txBody>
          <a:bodyPr lIns="0" tIns="0" rIns="0" bIns="0">
            <a:spAutoFit/>
          </a:bodyPr>
          <a:lstStyle/>
          <a:p>
            <a:pPr marL="12700" eaLnBrk="1" hangingPunct="1">
              <a:defRPr/>
            </a:pPr>
            <a:r>
              <a:rPr sz="3200" b="1" spc="-5" dirty="0">
                <a:latin typeface="Palatino Linotype"/>
                <a:cs typeface="Palatino Linotype"/>
              </a:rPr>
              <a:t>fo</a:t>
            </a:r>
            <a:r>
              <a:rPr sz="3200" b="1" dirty="0">
                <a:latin typeface="Palatino Linotype"/>
                <a:cs typeface="Palatino Linotype"/>
              </a:rPr>
              <a:t>r </a:t>
            </a:r>
            <a:r>
              <a:rPr sz="3200" b="1" spc="-250" dirty="0">
                <a:latin typeface="Palatino Linotype"/>
                <a:cs typeface="Palatino Linotype"/>
              </a:rPr>
              <a:t>Y</a:t>
            </a:r>
            <a:r>
              <a:rPr sz="3200" b="1" dirty="0">
                <a:latin typeface="Palatino Linotype"/>
                <a:cs typeface="Palatino Linotype"/>
              </a:rPr>
              <a:t>ear</a:t>
            </a:r>
            <a:r>
              <a:rPr sz="3200" b="1" spc="5" dirty="0">
                <a:latin typeface="Palatino Linotype"/>
                <a:cs typeface="Palatino Linotype"/>
              </a:rPr>
              <a:t> </a:t>
            </a:r>
            <a:r>
              <a:rPr lang="en-US" sz="3200" b="1" spc="5" dirty="0">
                <a:latin typeface="Palatino Linotype"/>
                <a:cs typeface="Palatino Linotype"/>
              </a:rPr>
              <a:t>R</a:t>
            </a:r>
            <a:r>
              <a:rPr sz="3200" b="1" spc="-15" dirty="0">
                <a:latin typeface="Palatino Linotype"/>
                <a:cs typeface="Palatino Linotype"/>
              </a:rPr>
              <a:t>o</a:t>
            </a:r>
            <a:r>
              <a:rPr sz="3200" b="1" dirty="0">
                <a:latin typeface="Palatino Linotype"/>
                <a:cs typeface="Palatino Linotype"/>
              </a:rPr>
              <a:t>und</a:t>
            </a:r>
            <a:r>
              <a:rPr sz="3200" b="1" spc="-45" dirty="0">
                <a:latin typeface="Palatino Linotype"/>
                <a:cs typeface="Palatino Linotype"/>
              </a:rPr>
              <a:t> </a:t>
            </a:r>
            <a:r>
              <a:rPr sz="3200" b="1" dirty="0">
                <a:latin typeface="Palatino Linotype"/>
                <a:cs typeface="Palatino Linotype"/>
              </a:rPr>
              <a:t>Forage</a:t>
            </a:r>
            <a:endParaRPr sz="3200" dirty="0">
              <a:latin typeface="Palatino Linotype"/>
              <a:cs typeface="Palatino Linotype"/>
            </a:endParaRPr>
          </a:p>
        </p:txBody>
      </p:sp>
      <p:sp>
        <p:nvSpPr>
          <p:cNvPr id="15368" name="object 8"/>
          <p:cNvSpPr>
            <a:spLocks/>
          </p:cNvSpPr>
          <p:nvPr/>
        </p:nvSpPr>
        <p:spPr bwMode="auto">
          <a:xfrm>
            <a:off x="622300" y="914400"/>
            <a:ext cx="0" cy="4800600"/>
          </a:xfrm>
          <a:custGeom>
            <a:avLst/>
            <a:gdLst>
              <a:gd name="T0" fmla="*/ 0 h 4800600"/>
              <a:gd name="T1" fmla="*/ 4800600 h 4800600"/>
              <a:gd name="T2" fmla="*/ 0 60000 65536"/>
              <a:gd name="T3" fmla="*/ 0 60000 65536"/>
            </a:gdLst>
            <a:ahLst/>
            <a:cxnLst>
              <a:cxn ang="T2">
                <a:pos x="0" y="T0"/>
              </a:cxn>
              <a:cxn ang="T3">
                <a:pos x="0" y="T1"/>
              </a:cxn>
            </a:cxnLst>
            <a:rect l="0" t="0" r="r" b="b"/>
            <a:pathLst>
              <a:path h="4800600">
                <a:moveTo>
                  <a:pt x="0" y="0"/>
                </a:moveTo>
                <a:lnTo>
                  <a:pt x="12" y="4800600"/>
                </a:lnTo>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369" name="object 9"/>
          <p:cNvSpPr>
            <a:spLocks/>
          </p:cNvSpPr>
          <p:nvPr/>
        </p:nvSpPr>
        <p:spPr bwMode="auto">
          <a:xfrm>
            <a:off x="609600" y="5715000"/>
            <a:ext cx="8153400" cy="0"/>
          </a:xfrm>
          <a:custGeom>
            <a:avLst/>
            <a:gdLst>
              <a:gd name="T0" fmla="*/ 0 w 8153400"/>
              <a:gd name="T1" fmla="*/ 8153400 w 8153400"/>
              <a:gd name="T2" fmla="*/ 0 60000 65536"/>
              <a:gd name="T3" fmla="*/ 0 60000 65536"/>
            </a:gdLst>
            <a:ahLst/>
            <a:cxnLst>
              <a:cxn ang="T2">
                <a:pos x="T0" y="0"/>
              </a:cxn>
              <a:cxn ang="T3">
                <a:pos x="T1" y="0"/>
              </a:cxn>
            </a:cxnLst>
            <a:rect l="0" t="0" r="r" b="b"/>
            <a:pathLst>
              <a:path w="8153400">
                <a:moveTo>
                  <a:pt x="0" y="0"/>
                </a:moveTo>
                <a:lnTo>
                  <a:pt x="8153400" y="0"/>
                </a:lnTo>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370" name="object 10"/>
          <p:cNvSpPr>
            <a:spLocks noChangeArrowheads="1"/>
          </p:cNvSpPr>
          <p:nvPr/>
        </p:nvSpPr>
        <p:spPr bwMode="auto">
          <a:xfrm>
            <a:off x="134938" y="1749425"/>
            <a:ext cx="469900" cy="2249488"/>
          </a:xfrm>
          <a:prstGeom prst="rect">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15371" name="object 11"/>
          <p:cNvSpPr>
            <a:spLocks/>
          </p:cNvSpPr>
          <p:nvPr/>
        </p:nvSpPr>
        <p:spPr bwMode="auto">
          <a:xfrm>
            <a:off x="609600" y="2944813"/>
            <a:ext cx="3657600" cy="2770187"/>
          </a:xfrm>
          <a:custGeom>
            <a:avLst/>
            <a:gdLst>
              <a:gd name="T0" fmla="*/ 43910 w 3657600"/>
              <a:gd name="T1" fmla="*/ 2033534 h 2771140"/>
              <a:gd name="T2" fmla="*/ 134016 w 3657600"/>
              <a:gd name="T3" fmla="*/ 2081192 h 2771140"/>
              <a:gd name="T4" fmla="*/ 230981 w 3657600"/>
              <a:gd name="T5" fmla="*/ 2102834 h 2771140"/>
              <a:gd name="T6" fmla="*/ 310955 w 3657600"/>
              <a:gd name="T7" fmla="*/ 2091558 h 2771140"/>
              <a:gd name="T8" fmla="*/ 430922 w 3657600"/>
              <a:gd name="T9" fmla="*/ 2025940 h 2771140"/>
              <a:gd name="T10" fmla="*/ 497907 w 3657600"/>
              <a:gd name="T11" fmla="*/ 1966573 h 2771140"/>
              <a:gd name="T12" fmla="*/ 570252 w 3657600"/>
              <a:gd name="T13" fmla="*/ 1884307 h 2771140"/>
              <a:gd name="T14" fmla="*/ 647728 w 3657600"/>
              <a:gd name="T15" fmla="*/ 1767045 h 2771140"/>
              <a:gd name="T16" fmla="*/ 729853 w 3657600"/>
              <a:gd name="T17" fmla="*/ 1620271 h 2771140"/>
              <a:gd name="T18" fmla="*/ 816168 w 3657600"/>
              <a:gd name="T19" fmla="*/ 1452196 h 2771140"/>
              <a:gd name="T20" fmla="*/ 906218 w 3657600"/>
              <a:gd name="T21" fmla="*/ 1271037 h 2771140"/>
              <a:gd name="T22" fmla="*/ 999543 w 3657600"/>
              <a:gd name="T23" fmla="*/ 1085010 h 2771140"/>
              <a:gd name="T24" fmla="*/ 1095689 w 3657600"/>
              <a:gd name="T25" fmla="*/ 902330 h 2771140"/>
              <a:gd name="T26" fmla="*/ 1194196 w 3657600"/>
              <a:gd name="T27" fmla="*/ 731212 h 2771140"/>
              <a:gd name="T28" fmla="*/ 1294609 w 3657600"/>
              <a:gd name="T29" fmla="*/ 579873 h 2771140"/>
              <a:gd name="T30" fmla="*/ 1396469 w 3657600"/>
              <a:gd name="T31" fmla="*/ 456529 h 2771140"/>
              <a:gd name="T32" fmla="*/ 1499882 w 3657600"/>
              <a:gd name="T33" fmla="*/ 363992 h 2771140"/>
              <a:gd name="T34" fmla="*/ 1607591 w 3657600"/>
              <a:gd name="T35" fmla="*/ 276702 h 2771140"/>
              <a:gd name="T36" fmla="*/ 1719262 w 3657600"/>
              <a:gd name="T37" fmla="*/ 193975 h 2771140"/>
              <a:gd name="T38" fmla="*/ 1833981 w 3657600"/>
              <a:gd name="T39" fmla="*/ 120381 h 2771140"/>
              <a:gd name="T40" fmla="*/ 1950834 w 3657600"/>
              <a:gd name="T41" fmla="*/ 60473 h 2771140"/>
              <a:gd name="T42" fmla="*/ 2068906 w 3657600"/>
              <a:gd name="T43" fmla="*/ 18829 h 2771140"/>
              <a:gd name="T44" fmla="*/ 2187282 w 3657600"/>
              <a:gd name="T45" fmla="*/ 0 h 2771140"/>
              <a:gd name="T46" fmla="*/ 2305050 w 3657600"/>
              <a:gd name="T47" fmla="*/ 8557 h 2771140"/>
              <a:gd name="T48" fmla="*/ 2421293 w 3657600"/>
              <a:gd name="T49" fmla="*/ 49064 h 2771140"/>
              <a:gd name="T50" fmla="*/ 2535097 w 3657600"/>
              <a:gd name="T51" fmla="*/ 126086 h 2771140"/>
              <a:gd name="T52" fmla="*/ 2645904 w 3657600"/>
              <a:gd name="T53" fmla="*/ 243855 h 2771140"/>
              <a:gd name="T54" fmla="*/ 2755313 w 3657600"/>
              <a:gd name="T55" fmla="*/ 401696 h 2771140"/>
              <a:gd name="T56" fmla="*/ 2863750 w 3657600"/>
              <a:gd name="T57" fmla="*/ 595418 h 2771140"/>
              <a:gd name="T58" fmla="*/ 2971330 w 3657600"/>
              <a:gd name="T59" fmla="*/ 820806 h 2771140"/>
              <a:gd name="T60" fmla="*/ 3078168 w 3657600"/>
              <a:gd name="T61" fmla="*/ 1073636 h 2771140"/>
              <a:gd name="T62" fmla="*/ 3184376 w 3657600"/>
              <a:gd name="T63" fmla="*/ 1349686 h 2771140"/>
              <a:gd name="T64" fmla="*/ 3290070 w 3657600"/>
              <a:gd name="T65" fmla="*/ 1644734 h 2771140"/>
              <a:gd name="T66" fmla="*/ 3395364 w 3657600"/>
              <a:gd name="T67" fmla="*/ 1954559 h 2771140"/>
              <a:gd name="T68" fmla="*/ 3500373 w 3657600"/>
              <a:gd name="T69" fmla="*/ 2274937 h 2771140"/>
              <a:gd name="T70" fmla="*/ 3605210 w 3657600"/>
              <a:gd name="T71" fmla="*/ 2601650 h 27711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657600" h="2771140">
                <a:moveTo>
                  <a:pt x="0" y="2008822"/>
                </a:moveTo>
                <a:lnTo>
                  <a:pt x="43910" y="2037035"/>
                </a:lnTo>
                <a:lnTo>
                  <a:pt x="88392" y="2063076"/>
                </a:lnTo>
                <a:lnTo>
                  <a:pt x="134016" y="2084774"/>
                </a:lnTo>
                <a:lnTo>
                  <a:pt x="181356" y="2099957"/>
                </a:lnTo>
                <a:lnTo>
                  <a:pt x="230981" y="2106453"/>
                </a:lnTo>
                <a:lnTo>
                  <a:pt x="256829" y="2105765"/>
                </a:lnTo>
                <a:lnTo>
                  <a:pt x="310955" y="2095159"/>
                </a:lnTo>
                <a:lnTo>
                  <a:pt x="368796" y="2070437"/>
                </a:lnTo>
                <a:lnTo>
                  <a:pt x="430922" y="2029427"/>
                </a:lnTo>
                <a:lnTo>
                  <a:pt x="463772" y="2002135"/>
                </a:lnTo>
                <a:lnTo>
                  <a:pt x="497907" y="1969958"/>
                </a:lnTo>
                <a:lnTo>
                  <a:pt x="533400" y="1932622"/>
                </a:lnTo>
                <a:lnTo>
                  <a:pt x="570252" y="1887550"/>
                </a:lnTo>
                <a:lnTo>
                  <a:pt x="608380" y="1833029"/>
                </a:lnTo>
                <a:lnTo>
                  <a:pt x="647728" y="1770087"/>
                </a:lnTo>
                <a:lnTo>
                  <a:pt x="688238" y="1699755"/>
                </a:lnTo>
                <a:lnTo>
                  <a:pt x="729853" y="1623060"/>
                </a:lnTo>
                <a:lnTo>
                  <a:pt x="772515" y="1541030"/>
                </a:lnTo>
                <a:lnTo>
                  <a:pt x="816168" y="1454696"/>
                </a:lnTo>
                <a:lnTo>
                  <a:pt x="860755" y="1365084"/>
                </a:lnTo>
                <a:lnTo>
                  <a:pt x="906218" y="1273225"/>
                </a:lnTo>
                <a:lnTo>
                  <a:pt x="952500" y="1180147"/>
                </a:lnTo>
                <a:lnTo>
                  <a:pt x="999543" y="1086878"/>
                </a:lnTo>
                <a:lnTo>
                  <a:pt x="1047292" y="994448"/>
                </a:lnTo>
                <a:lnTo>
                  <a:pt x="1095689" y="903884"/>
                </a:lnTo>
                <a:lnTo>
                  <a:pt x="1144676" y="816216"/>
                </a:lnTo>
                <a:lnTo>
                  <a:pt x="1194196" y="732472"/>
                </a:lnTo>
                <a:lnTo>
                  <a:pt x="1244193" y="653681"/>
                </a:lnTo>
                <a:lnTo>
                  <a:pt x="1294609" y="580872"/>
                </a:lnTo>
                <a:lnTo>
                  <a:pt x="1345387" y="515073"/>
                </a:lnTo>
                <a:lnTo>
                  <a:pt x="1396469" y="457314"/>
                </a:lnTo>
                <a:lnTo>
                  <a:pt x="1447800" y="408622"/>
                </a:lnTo>
                <a:lnTo>
                  <a:pt x="1499882" y="364617"/>
                </a:lnTo>
                <a:lnTo>
                  <a:pt x="1553184" y="320611"/>
                </a:lnTo>
                <a:lnTo>
                  <a:pt x="1607591" y="277177"/>
                </a:lnTo>
                <a:lnTo>
                  <a:pt x="1662988" y="234886"/>
                </a:lnTo>
                <a:lnTo>
                  <a:pt x="1719262" y="194310"/>
                </a:lnTo>
                <a:lnTo>
                  <a:pt x="1776298" y="156019"/>
                </a:lnTo>
                <a:lnTo>
                  <a:pt x="1833981" y="120586"/>
                </a:lnTo>
                <a:lnTo>
                  <a:pt x="1892198" y="88582"/>
                </a:lnTo>
                <a:lnTo>
                  <a:pt x="1950834" y="60578"/>
                </a:lnTo>
                <a:lnTo>
                  <a:pt x="2009775" y="37147"/>
                </a:lnTo>
                <a:lnTo>
                  <a:pt x="2068906" y="18859"/>
                </a:lnTo>
                <a:lnTo>
                  <a:pt x="2128113" y="6286"/>
                </a:lnTo>
                <a:lnTo>
                  <a:pt x="2187282" y="0"/>
                </a:lnTo>
                <a:lnTo>
                  <a:pt x="2246299" y="571"/>
                </a:lnTo>
                <a:lnTo>
                  <a:pt x="2305050" y="8572"/>
                </a:lnTo>
                <a:lnTo>
                  <a:pt x="2363419" y="24574"/>
                </a:lnTo>
                <a:lnTo>
                  <a:pt x="2421293" y="49149"/>
                </a:lnTo>
                <a:lnTo>
                  <a:pt x="2478557" y="82867"/>
                </a:lnTo>
                <a:lnTo>
                  <a:pt x="2535097" y="126301"/>
                </a:lnTo>
                <a:lnTo>
                  <a:pt x="2590800" y="180022"/>
                </a:lnTo>
                <a:lnTo>
                  <a:pt x="2645904" y="244275"/>
                </a:lnTo>
                <a:lnTo>
                  <a:pt x="2700737" y="318573"/>
                </a:lnTo>
                <a:lnTo>
                  <a:pt x="2755313" y="402386"/>
                </a:lnTo>
                <a:lnTo>
                  <a:pt x="2809646" y="495185"/>
                </a:lnTo>
                <a:lnTo>
                  <a:pt x="2863750" y="596443"/>
                </a:lnTo>
                <a:lnTo>
                  <a:pt x="2917640" y="705631"/>
                </a:lnTo>
                <a:lnTo>
                  <a:pt x="2971330" y="822219"/>
                </a:lnTo>
                <a:lnTo>
                  <a:pt x="3024835" y="945680"/>
                </a:lnTo>
                <a:lnTo>
                  <a:pt x="3078168" y="1075484"/>
                </a:lnTo>
                <a:lnTo>
                  <a:pt x="3131343" y="1211103"/>
                </a:lnTo>
                <a:lnTo>
                  <a:pt x="3184376" y="1352009"/>
                </a:lnTo>
                <a:lnTo>
                  <a:pt x="3237280" y="1497672"/>
                </a:lnTo>
                <a:lnTo>
                  <a:pt x="3290070" y="1647565"/>
                </a:lnTo>
                <a:lnTo>
                  <a:pt x="3342760" y="1801158"/>
                </a:lnTo>
                <a:lnTo>
                  <a:pt x="3395364" y="1957923"/>
                </a:lnTo>
                <a:lnTo>
                  <a:pt x="3447897" y="2117331"/>
                </a:lnTo>
                <a:lnTo>
                  <a:pt x="3500373" y="2278853"/>
                </a:lnTo>
                <a:lnTo>
                  <a:pt x="3552805" y="2441962"/>
                </a:lnTo>
                <a:lnTo>
                  <a:pt x="3605210" y="2606128"/>
                </a:lnTo>
                <a:lnTo>
                  <a:pt x="3657600" y="2770822"/>
                </a:lnTo>
              </a:path>
            </a:pathLst>
          </a:custGeom>
          <a:noFill/>
          <a:ln w="28575">
            <a:solidFill>
              <a:srgbClr val="66FF3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372" name="object 12"/>
          <p:cNvSpPr>
            <a:spLocks/>
          </p:cNvSpPr>
          <p:nvPr/>
        </p:nvSpPr>
        <p:spPr bwMode="auto">
          <a:xfrm>
            <a:off x="6705600" y="4876800"/>
            <a:ext cx="2057400" cy="838200"/>
          </a:xfrm>
          <a:custGeom>
            <a:avLst/>
            <a:gdLst>
              <a:gd name="T0" fmla="*/ 0 w 2057400"/>
              <a:gd name="T1" fmla="*/ 838200 h 838200"/>
              <a:gd name="T2" fmla="*/ 128523 w 2057400"/>
              <a:gd name="T3" fmla="*/ 785838 h 838200"/>
              <a:gd name="T4" fmla="*/ 256660 w 2057400"/>
              <a:gd name="T5" fmla="*/ 733634 h 838200"/>
              <a:gd name="T6" fmla="*/ 384026 w 2057400"/>
              <a:gd name="T7" fmla="*/ 681744 h 838200"/>
              <a:gd name="T8" fmla="*/ 510235 w 2057400"/>
              <a:gd name="T9" fmla="*/ 630326 h 838200"/>
              <a:gd name="T10" fmla="*/ 634900 w 2057400"/>
              <a:gd name="T11" fmla="*/ 579536 h 838200"/>
              <a:gd name="T12" fmla="*/ 757637 w 2057400"/>
              <a:gd name="T13" fmla="*/ 529532 h 838200"/>
              <a:gd name="T14" fmla="*/ 878059 w 2057400"/>
              <a:gd name="T15" fmla="*/ 480471 h 838200"/>
              <a:gd name="T16" fmla="*/ 995781 w 2057400"/>
              <a:gd name="T17" fmla="*/ 432511 h 838200"/>
              <a:gd name="T18" fmla="*/ 1110417 w 2057400"/>
              <a:gd name="T19" fmla="*/ 385807 h 838200"/>
              <a:gd name="T20" fmla="*/ 1221581 w 2057400"/>
              <a:gd name="T21" fmla="*/ 340518 h 838200"/>
              <a:gd name="T22" fmla="*/ 1328887 w 2057400"/>
              <a:gd name="T23" fmla="*/ 296801 h 838200"/>
              <a:gd name="T24" fmla="*/ 1431950 w 2057400"/>
              <a:gd name="T25" fmla="*/ 254812 h 838200"/>
              <a:gd name="T26" fmla="*/ 1530384 w 2057400"/>
              <a:gd name="T27" fmla="*/ 214710 h 838200"/>
              <a:gd name="T28" fmla="*/ 1623802 w 2057400"/>
              <a:gd name="T29" fmla="*/ 176650 h 838200"/>
              <a:gd name="T30" fmla="*/ 1711821 w 2057400"/>
              <a:gd name="T31" fmla="*/ 140791 h 838200"/>
              <a:gd name="T32" fmla="*/ 1794052 w 2057400"/>
              <a:gd name="T33" fmla="*/ 107289 h 838200"/>
              <a:gd name="T34" fmla="*/ 1870112 w 2057400"/>
              <a:gd name="T35" fmla="*/ 76302 h 838200"/>
              <a:gd name="T36" fmla="*/ 1939613 w 2057400"/>
              <a:gd name="T37" fmla="*/ 47986 h 838200"/>
              <a:gd name="T38" fmla="*/ 2002171 w 2057400"/>
              <a:gd name="T39" fmla="*/ 22500 h 838200"/>
              <a:gd name="T40" fmla="*/ 2057400 w 2057400"/>
              <a:gd name="T41" fmla="*/ 0 h 8382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57400" h="838200">
                <a:moveTo>
                  <a:pt x="0" y="838200"/>
                </a:moveTo>
                <a:lnTo>
                  <a:pt x="128523" y="785838"/>
                </a:lnTo>
                <a:lnTo>
                  <a:pt x="256660" y="733634"/>
                </a:lnTo>
                <a:lnTo>
                  <a:pt x="384026" y="681744"/>
                </a:lnTo>
                <a:lnTo>
                  <a:pt x="510235" y="630326"/>
                </a:lnTo>
                <a:lnTo>
                  <a:pt x="634900" y="579536"/>
                </a:lnTo>
                <a:lnTo>
                  <a:pt x="757637" y="529532"/>
                </a:lnTo>
                <a:lnTo>
                  <a:pt x="878059" y="480471"/>
                </a:lnTo>
                <a:lnTo>
                  <a:pt x="995781" y="432511"/>
                </a:lnTo>
                <a:lnTo>
                  <a:pt x="1110417" y="385807"/>
                </a:lnTo>
                <a:lnTo>
                  <a:pt x="1221581" y="340518"/>
                </a:lnTo>
                <a:lnTo>
                  <a:pt x="1328887" y="296801"/>
                </a:lnTo>
                <a:lnTo>
                  <a:pt x="1431950" y="254812"/>
                </a:lnTo>
                <a:lnTo>
                  <a:pt x="1530384" y="214710"/>
                </a:lnTo>
                <a:lnTo>
                  <a:pt x="1623802" y="176650"/>
                </a:lnTo>
                <a:lnTo>
                  <a:pt x="1711821" y="140791"/>
                </a:lnTo>
                <a:lnTo>
                  <a:pt x="1794052" y="107289"/>
                </a:lnTo>
                <a:lnTo>
                  <a:pt x="1870112" y="76302"/>
                </a:lnTo>
                <a:lnTo>
                  <a:pt x="1939613" y="47986"/>
                </a:lnTo>
                <a:lnTo>
                  <a:pt x="2002171" y="22500"/>
                </a:lnTo>
                <a:lnTo>
                  <a:pt x="2057400" y="0"/>
                </a:lnTo>
              </a:path>
            </a:pathLst>
          </a:custGeom>
          <a:noFill/>
          <a:ln w="28575">
            <a:solidFill>
              <a:srgbClr val="66FF3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373" name="object 13"/>
          <p:cNvSpPr>
            <a:spLocks/>
          </p:cNvSpPr>
          <p:nvPr/>
        </p:nvSpPr>
        <p:spPr bwMode="auto">
          <a:xfrm>
            <a:off x="1447800" y="3460750"/>
            <a:ext cx="7239000" cy="2254250"/>
          </a:xfrm>
          <a:custGeom>
            <a:avLst/>
            <a:gdLst>
              <a:gd name="T0" fmla="*/ 120675 w 7239000"/>
              <a:gd name="T1" fmla="*/ 1985942 h 2253615"/>
              <a:gd name="T2" fmla="*/ 303674 w 7239000"/>
              <a:gd name="T3" fmla="*/ 1585807 h 2253615"/>
              <a:gd name="T4" fmla="*/ 488118 w 7239000"/>
              <a:gd name="T5" fmla="*/ 1204344 h 2253615"/>
              <a:gd name="T6" fmla="*/ 672950 w 7239000"/>
              <a:gd name="T7" fmla="*/ 854301 h 2253615"/>
              <a:gd name="T8" fmla="*/ 857112 w 7239000"/>
              <a:gd name="T9" fmla="*/ 548423 h 2253615"/>
              <a:gd name="T10" fmla="*/ 1039547 w 7239000"/>
              <a:gd name="T11" fmla="*/ 299463 h 2253615"/>
              <a:gd name="T12" fmla="*/ 1219200 w 7239000"/>
              <a:gd name="T13" fmla="*/ 120170 h 2253615"/>
              <a:gd name="T14" fmla="*/ 1401046 w 7239000"/>
              <a:gd name="T15" fmla="*/ 22785 h 2253615"/>
              <a:gd name="T16" fmla="*/ 1587561 w 7239000"/>
              <a:gd name="T17" fmla="*/ 0 h 2253615"/>
              <a:gd name="T18" fmla="*/ 1773761 w 7239000"/>
              <a:gd name="T19" fmla="*/ 35198 h 2253615"/>
              <a:gd name="T20" fmla="*/ 1954661 w 7239000"/>
              <a:gd name="T21" fmla="*/ 111770 h 2253615"/>
              <a:gd name="T22" fmla="*/ 2125277 w 7239000"/>
              <a:gd name="T23" fmla="*/ 213115 h 2253615"/>
              <a:gd name="T24" fmla="*/ 2280626 w 7239000"/>
              <a:gd name="T25" fmla="*/ 322618 h 2253615"/>
              <a:gd name="T26" fmla="*/ 2415186 w 7239000"/>
              <a:gd name="T27" fmla="*/ 427296 h 2253615"/>
              <a:gd name="T28" fmla="*/ 2521489 w 7239000"/>
              <a:gd name="T29" fmla="*/ 558903 h 2253615"/>
              <a:gd name="T30" fmla="*/ 2606450 w 7239000"/>
              <a:gd name="T31" fmla="*/ 719147 h 2253615"/>
              <a:gd name="T32" fmla="*/ 2680255 w 7239000"/>
              <a:gd name="T33" fmla="*/ 895531 h 2253615"/>
              <a:gd name="T34" fmla="*/ 2753092 w 7239000"/>
              <a:gd name="T35" fmla="*/ 1075565 h 2253615"/>
              <a:gd name="T36" fmla="*/ 2835146 w 7239000"/>
              <a:gd name="T37" fmla="*/ 1246752 h 2253615"/>
              <a:gd name="T38" fmla="*/ 2936606 w 7239000"/>
              <a:gd name="T39" fmla="*/ 1396601 h 2253615"/>
              <a:gd name="T40" fmla="*/ 3060086 w 7239000"/>
              <a:gd name="T41" fmla="*/ 1523682 h 2253615"/>
              <a:gd name="T42" fmla="*/ 3188458 w 7239000"/>
              <a:gd name="T43" fmla="*/ 1652725 h 2253615"/>
              <a:gd name="T44" fmla="*/ 3324535 w 7239000"/>
              <a:gd name="T45" fmla="*/ 1776725 h 2253615"/>
              <a:gd name="T46" fmla="*/ 3472954 w 7239000"/>
              <a:gd name="T47" fmla="*/ 1885962 h 2253615"/>
              <a:gd name="T48" fmla="*/ 3638348 w 7239000"/>
              <a:gd name="T49" fmla="*/ 1970710 h 2253615"/>
              <a:gd name="T50" fmla="*/ 3825352 w 7239000"/>
              <a:gd name="T51" fmla="*/ 2021247 h 2253615"/>
              <a:gd name="T52" fmla="*/ 4038600 w 7239000"/>
              <a:gd name="T53" fmla="*/ 2027855 h 2253615"/>
              <a:gd name="T54" fmla="*/ 4298810 w 7239000"/>
              <a:gd name="T55" fmla="*/ 1970721 h 2253615"/>
              <a:gd name="T56" fmla="*/ 4608228 w 7239000"/>
              <a:gd name="T57" fmla="*/ 1852356 h 2253615"/>
              <a:gd name="T58" fmla="*/ 4943610 w 7239000"/>
              <a:gd name="T59" fmla="*/ 1696521 h 2253615"/>
              <a:gd name="T60" fmla="*/ 5281708 w 7239000"/>
              <a:gd name="T61" fmla="*/ 1526973 h 2253615"/>
              <a:gd name="T62" fmla="*/ 5599277 w 7239000"/>
              <a:gd name="T63" fmla="*/ 1367467 h 2253615"/>
              <a:gd name="T64" fmla="*/ 5873070 w 7239000"/>
              <a:gd name="T65" fmla="*/ 1241764 h 2253615"/>
              <a:gd name="T66" fmla="*/ 6081226 w 7239000"/>
              <a:gd name="T67" fmla="*/ 1170541 h 2253615"/>
              <a:gd name="T68" fmla="*/ 6229502 w 7239000"/>
              <a:gd name="T69" fmla="*/ 1130478 h 2253615"/>
              <a:gd name="T70" fmla="*/ 6362395 w 7239000"/>
              <a:gd name="T71" fmla="*/ 1109112 h 2253615"/>
              <a:gd name="T72" fmla="*/ 6470646 w 7239000"/>
              <a:gd name="T73" fmla="*/ 1133912 h 2253615"/>
              <a:gd name="T74" fmla="*/ 6600548 w 7239000"/>
              <a:gd name="T75" fmla="*/ 1239218 h 2253615"/>
              <a:gd name="T76" fmla="*/ 6693103 w 7239000"/>
              <a:gd name="T77" fmla="*/ 1331359 h 2253615"/>
              <a:gd name="T78" fmla="*/ 6796087 w 7239000"/>
              <a:gd name="T79" fmla="*/ 1471644 h 2253615"/>
              <a:gd name="T80" fmla="*/ 6902500 w 7239000"/>
              <a:gd name="T81" fmla="*/ 1643266 h 2253615"/>
              <a:gd name="T82" fmla="*/ 7006170 w 7239000"/>
              <a:gd name="T83" fmla="*/ 1826903 h 2253615"/>
              <a:gd name="T84" fmla="*/ 7100925 w 7239000"/>
              <a:gd name="T85" fmla="*/ 2003245 h 2253615"/>
              <a:gd name="T86" fmla="*/ 7180592 w 7239000"/>
              <a:gd name="T87" fmla="*/ 2152974 h 2253615"/>
              <a:gd name="T88" fmla="*/ 7239000 w 7239000"/>
              <a:gd name="T89" fmla="*/ 2256777 h 225361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239000" h="2253615">
                <a:moveTo>
                  <a:pt x="0" y="2253600"/>
                </a:moveTo>
                <a:lnTo>
                  <a:pt x="60179" y="2118280"/>
                </a:lnTo>
                <a:lnTo>
                  <a:pt x="120675" y="1983147"/>
                </a:lnTo>
                <a:lnTo>
                  <a:pt x="181449" y="1848670"/>
                </a:lnTo>
                <a:lnTo>
                  <a:pt x="242462" y="1715323"/>
                </a:lnTo>
                <a:lnTo>
                  <a:pt x="303674" y="1583575"/>
                </a:lnTo>
                <a:lnTo>
                  <a:pt x="365047" y="1453900"/>
                </a:lnTo>
                <a:lnTo>
                  <a:pt x="426542" y="1326767"/>
                </a:lnTo>
                <a:lnTo>
                  <a:pt x="488118" y="1202649"/>
                </a:lnTo>
                <a:lnTo>
                  <a:pt x="549738" y="1082017"/>
                </a:lnTo>
                <a:lnTo>
                  <a:pt x="611362" y="965343"/>
                </a:lnTo>
                <a:lnTo>
                  <a:pt x="672950" y="853098"/>
                </a:lnTo>
                <a:lnTo>
                  <a:pt x="734464" y="745754"/>
                </a:lnTo>
                <a:lnTo>
                  <a:pt x="795864" y="643782"/>
                </a:lnTo>
                <a:lnTo>
                  <a:pt x="857112" y="547653"/>
                </a:lnTo>
                <a:lnTo>
                  <a:pt x="918168" y="457839"/>
                </a:lnTo>
                <a:lnTo>
                  <a:pt x="978993" y="374812"/>
                </a:lnTo>
                <a:lnTo>
                  <a:pt x="1039547" y="299043"/>
                </a:lnTo>
                <a:lnTo>
                  <a:pt x="1099793" y="231004"/>
                </a:lnTo>
                <a:lnTo>
                  <a:pt x="1159690" y="171166"/>
                </a:lnTo>
                <a:lnTo>
                  <a:pt x="1219200" y="120000"/>
                </a:lnTo>
                <a:lnTo>
                  <a:pt x="1278989" y="78284"/>
                </a:lnTo>
                <a:lnTo>
                  <a:pt x="1339666" y="46074"/>
                </a:lnTo>
                <a:lnTo>
                  <a:pt x="1401046" y="22755"/>
                </a:lnTo>
                <a:lnTo>
                  <a:pt x="1462945" y="7712"/>
                </a:lnTo>
                <a:lnTo>
                  <a:pt x="1525178" y="332"/>
                </a:lnTo>
                <a:lnTo>
                  <a:pt x="1587561" y="0"/>
                </a:lnTo>
                <a:lnTo>
                  <a:pt x="1649909" y="6101"/>
                </a:lnTo>
                <a:lnTo>
                  <a:pt x="1712037" y="18022"/>
                </a:lnTo>
                <a:lnTo>
                  <a:pt x="1773761" y="35148"/>
                </a:lnTo>
                <a:lnTo>
                  <a:pt x="1834896" y="56865"/>
                </a:lnTo>
                <a:lnTo>
                  <a:pt x="1895257" y="82558"/>
                </a:lnTo>
                <a:lnTo>
                  <a:pt x="1954661" y="111615"/>
                </a:lnTo>
                <a:lnTo>
                  <a:pt x="2012921" y="143419"/>
                </a:lnTo>
                <a:lnTo>
                  <a:pt x="2069855" y="177357"/>
                </a:lnTo>
                <a:lnTo>
                  <a:pt x="2125277" y="212815"/>
                </a:lnTo>
                <a:lnTo>
                  <a:pt x="2179003" y="249178"/>
                </a:lnTo>
                <a:lnTo>
                  <a:pt x="2230847" y="285832"/>
                </a:lnTo>
                <a:lnTo>
                  <a:pt x="2280626" y="322163"/>
                </a:lnTo>
                <a:lnTo>
                  <a:pt x="2328155" y="357557"/>
                </a:lnTo>
                <a:lnTo>
                  <a:pt x="2373249" y="391399"/>
                </a:lnTo>
                <a:lnTo>
                  <a:pt x="2415186" y="426696"/>
                </a:lnTo>
                <a:lnTo>
                  <a:pt x="2453621" y="466556"/>
                </a:lnTo>
                <a:lnTo>
                  <a:pt x="2488929" y="510517"/>
                </a:lnTo>
                <a:lnTo>
                  <a:pt x="2521489" y="558118"/>
                </a:lnTo>
                <a:lnTo>
                  <a:pt x="2551678" y="608896"/>
                </a:lnTo>
                <a:lnTo>
                  <a:pt x="2579872" y="662389"/>
                </a:lnTo>
                <a:lnTo>
                  <a:pt x="2606450" y="718135"/>
                </a:lnTo>
                <a:lnTo>
                  <a:pt x="2631788" y="775672"/>
                </a:lnTo>
                <a:lnTo>
                  <a:pt x="2656264" y="834538"/>
                </a:lnTo>
                <a:lnTo>
                  <a:pt x="2680255" y="894271"/>
                </a:lnTo>
                <a:lnTo>
                  <a:pt x="2704139" y="954409"/>
                </a:lnTo>
                <a:lnTo>
                  <a:pt x="2728292" y="1014489"/>
                </a:lnTo>
                <a:lnTo>
                  <a:pt x="2753092" y="1074050"/>
                </a:lnTo>
                <a:lnTo>
                  <a:pt x="2778916" y="1132630"/>
                </a:lnTo>
                <a:lnTo>
                  <a:pt x="2806142" y="1189766"/>
                </a:lnTo>
                <a:lnTo>
                  <a:pt x="2835146" y="1244997"/>
                </a:lnTo>
                <a:lnTo>
                  <a:pt x="2866307" y="1297860"/>
                </a:lnTo>
                <a:lnTo>
                  <a:pt x="2900001" y="1347894"/>
                </a:lnTo>
                <a:lnTo>
                  <a:pt x="2936606" y="1394636"/>
                </a:lnTo>
                <a:lnTo>
                  <a:pt x="2976499" y="1437625"/>
                </a:lnTo>
                <a:lnTo>
                  <a:pt x="3018208" y="1479141"/>
                </a:lnTo>
                <a:lnTo>
                  <a:pt x="3060086" y="1521537"/>
                </a:lnTo>
                <a:lnTo>
                  <a:pt x="3102307" y="1564451"/>
                </a:lnTo>
                <a:lnTo>
                  <a:pt x="3145040" y="1607525"/>
                </a:lnTo>
                <a:lnTo>
                  <a:pt x="3188458" y="1650399"/>
                </a:lnTo>
                <a:lnTo>
                  <a:pt x="3232732" y="1692714"/>
                </a:lnTo>
                <a:lnTo>
                  <a:pt x="3278034" y="1734109"/>
                </a:lnTo>
                <a:lnTo>
                  <a:pt x="3324535" y="1774225"/>
                </a:lnTo>
                <a:lnTo>
                  <a:pt x="3372408" y="1812704"/>
                </a:lnTo>
                <a:lnTo>
                  <a:pt x="3421824" y="1849184"/>
                </a:lnTo>
                <a:lnTo>
                  <a:pt x="3472954" y="1883307"/>
                </a:lnTo>
                <a:lnTo>
                  <a:pt x="3525971" y="1914713"/>
                </a:lnTo>
                <a:lnTo>
                  <a:pt x="3581045" y="1943042"/>
                </a:lnTo>
                <a:lnTo>
                  <a:pt x="3638348" y="1967935"/>
                </a:lnTo>
                <a:lnTo>
                  <a:pt x="3698053" y="1989033"/>
                </a:lnTo>
                <a:lnTo>
                  <a:pt x="3760330" y="2005975"/>
                </a:lnTo>
                <a:lnTo>
                  <a:pt x="3825352" y="2018402"/>
                </a:lnTo>
                <a:lnTo>
                  <a:pt x="3893290" y="2025955"/>
                </a:lnTo>
                <a:lnTo>
                  <a:pt x="3964315" y="2028274"/>
                </a:lnTo>
                <a:lnTo>
                  <a:pt x="4038600" y="2025000"/>
                </a:lnTo>
                <a:lnTo>
                  <a:pt x="4118434" y="2014240"/>
                </a:lnTo>
                <a:lnTo>
                  <a:pt x="4205457" y="1994929"/>
                </a:lnTo>
                <a:lnTo>
                  <a:pt x="4298810" y="1967946"/>
                </a:lnTo>
                <a:lnTo>
                  <a:pt x="4397630" y="1934169"/>
                </a:lnTo>
                <a:lnTo>
                  <a:pt x="4501056" y="1894477"/>
                </a:lnTo>
                <a:lnTo>
                  <a:pt x="4608228" y="1849749"/>
                </a:lnTo>
                <a:lnTo>
                  <a:pt x="4718285" y="1800863"/>
                </a:lnTo>
                <a:lnTo>
                  <a:pt x="4830366" y="1748698"/>
                </a:lnTo>
                <a:lnTo>
                  <a:pt x="4943610" y="1694133"/>
                </a:lnTo>
                <a:lnTo>
                  <a:pt x="5057155" y="1638047"/>
                </a:lnTo>
                <a:lnTo>
                  <a:pt x="5170142" y="1581317"/>
                </a:lnTo>
                <a:lnTo>
                  <a:pt x="5281708" y="1524823"/>
                </a:lnTo>
                <a:lnTo>
                  <a:pt x="5390993" y="1469443"/>
                </a:lnTo>
                <a:lnTo>
                  <a:pt x="5497136" y="1416057"/>
                </a:lnTo>
                <a:lnTo>
                  <a:pt x="5599277" y="1365542"/>
                </a:lnTo>
                <a:lnTo>
                  <a:pt x="5696553" y="1318778"/>
                </a:lnTo>
                <a:lnTo>
                  <a:pt x="5788104" y="1276643"/>
                </a:lnTo>
                <a:lnTo>
                  <a:pt x="5873070" y="1240016"/>
                </a:lnTo>
                <a:lnTo>
                  <a:pt x="5950589" y="1209775"/>
                </a:lnTo>
                <a:lnTo>
                  <a:pt x="6019800" y="1186800"/>
                </a:lnTo>
                <a:lnTo>
                  <a:pt x="6081226" y="1168893"/>
                </a:lnTo>
                <a:lnTo>
                  <a:pt x="6136309" y="1153272"/>
                </a:lnTo>
                <a:lnTo>
                  <a:pt x="6185563" y="1139937"/>
                </a:lnTo>
                <a:lnTo>
                  <a:pt x="6229502" y="1128888"/>
                </a:lnTo>
                <a:lnTo>
                  <a:pt x="6268640" y="1120125"/>
                </a:lnTo>
                <a:lnTo>
                  <a:pt x="6334572" y="1109457"/>
                </a:lnTo>
                <a:lnTo>
                  <a:pt x="6362395" y="1107552"/>
                </a:lnTo>
                <a:lnTo>
                  <a:pt x="6387474" y="1107933"/>
                </a:lnTo>
                <a:lnTo>
                  <a:pt x="6431460" y="1115553"/>
                </a:lnTo>
                <a:lnTo>
                  <a:pt x="6470646" y="1132317"/>
                </a:lnTo>
                <a:lnTo>
                  <a:pt x="6509146" y="1158225"/>
                </a:lnTo>
                <a:lnTo>
                  <a:pt x="6551075" y="1193277"/>
                </a:lnTo>
                <a:lnTo>
                  <a:pt x="6600548" y="1237473"/>
                </a:lnTo>
                <a:lnTo>
                  <a:pt x="6629400" y="1263000"/>
                </a:lnTo>
                <a:lnTo>
                  <a:pt x="6660603" y="1293075"/>
                </a:lnTo>
                <a:lnTo>
                  <a:pt x="6693103" y="1329484"/>
                </a:lnTo>
                <a:lnTo>
                  <a:pt x="6726669" y="1371513"/>
                </a:lnTo>
                <a:lnTo>
                  <a:pt x="6761073" y="1418448"/>
                </a:lnTo>
                <a:lnTo>
                  <a:pt x="6796087" y="1469573"/>
                </a:lnTo>
                <a:lnTo>
                  <a:pt x="6831482" y="1524175"/>
                </a:lnTo>
                <a:lnTo>
                  <a:pt x="6867029" y="1581539"/>
                </a:lnTo>
                <a:lnTo>
                  <a:pt x="6902500" y="1640952"/>
                </a:lnTo>
                <a:lnTo>
                  <a:pt x="6937667" y="1701697"/>
                </a:lnTo>
                <a:lnTo>
                  <a:pt x="6972300" y="1763062"/>
                </a:lnTo>
                <a:lnTo>
                  <a:pt x="7006170" y="1824332"/>
                </a:lnTo>
                <a:lnTo>
                  <a:pt x="7039051" y="1884792"/>
                </a:lnTo>
                <a:lnTo>
                  <a:pt x="7070712" y="1943728"/>
                </a:lnTo>
                <a:lnTo>
                  <a:pt x="7100925" y="2000425"/>
                </a:lnTo>
                <a:lnTo>
                  <a:pt x="7129462" y="2054170"/>
                </a:lnTo>
                <a:lnTo>
                  <a:pt x="7156094" y="2104248"/>
                </a:lnTo>
                <a:lnTo>
                  <a:pt x="7180592" y="2149944"/>
                </a:lnTo>
                <a:lnTo>
                  <a:pt x="7202728" y="2190544"/>
                </a:lnTo>
                <a:lnTo>
                  <a:pt x="7222274" y="2225334"/>
                </a:lnTo>
                <a:lnTo>
                  <a:pt x="7239000" y="2253600"/>
                </a:lnTo>
              </a:path>
            </a:pathLst>
          </a:custGeom>
          <a:noFill/>
          <a:ln w="76200">
            <a:solidFill>
              <a:srgbClr val="0066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374" name="object 14"/>
          <p:cNvSpPr>
            <a:spLocks/>
          </p:cNvSpPr>
          <p:nvPr/>
        </p:nvSpPr>
        <p:spPr bwMode="auto">
          <a:xfrm>
            <a:off x="2438400" y="2630488"/>
            <a:ext cx="4648200" cy="3084512"/>
          </a:xfrm>
          <a:custGeom>
            <a:avLst/>
            <a:gdLst>
              <a:gd name="T0" fmla="*/ 61910 w 4648200"/>
              <a:gd name="T1" fmla="*/ 3063262 h 3085465"/>
              <a:gd name="T2" fmla="*/ 185673 w 4648200"/>
              <a:gd name="T3" fmla="*/ 3027912 h 3085465"/>
              <a:gd name="T4" fmla="*/ 309264 w 4648200"/>
              <a:gd name="T5" fmla="*/ 2989481 h 3085465"/>
              <a:gd name="T6" fmla="*/ 432570 w 4648200"/>
              <a:gd name="T7" fmla="*/ 2945915 h 3085465"/>
              <a:gd name="T8" fmla="*/ 555476 w 4648200"/>
              <a:gd name="T9" fmla="*/ 2895158 h 3085465"/>
              <a:gd name="T10" fmla="*/ 677868 w 4648200"/>
              <a:gd name="T11" fmla="*/ 2835158 h 3085465"/>
              <a:gd name="T12" fmla="*/ 799630 w 4648200"/>
              <a:gd name="T13" fmla="*/ 2763859 h 3085465"/>
              <a:gd name="T14" fmla="*/ 920650 w 4648200"/>
              <a:gd name="T15" fmla="*/ 2679207 h 3085465"/>
              <a:gd name="T16" fmla="*/ 1040813 w 4648200"/>
              <a:gd name="T17" fmla="*/ 2579150 h 3085465"/>
              <a:gd name="T18" fmla="*/ 1160004 w 4648200"/>
              <a:gd name="T19" fmla="*/ 2461631 h 3085465"/>
              <a:gd name="T20" fmla="*/ 1278250 w 4648200"/>
              <a:gd name="T21" fmla="*/ 2321611 h 3085465"/>
              <a:gd name="T22" fmla="*/ 1396236 w 4648200"/>
              <a:gd name="T23" fmla="*/ 2143569 h 3085465"/>
              <a:gd name="T24" fmla="*/ 1513879 w 4648200"/>
              <a:gd name="T25" fmla="*/ 1933838 h 3085465"/>
              <a:gd name="T26" fmla="*/ 1630951 w 4648200"/>
              <a:gd name="T27" fmla="*/ 1702234 h 3085465"/>
              <a:gd name="T28" fmla="*/ 1747223 w 4648200"/>
              <a:gd name="T29" fmla="*/ 1458570 h 3085465"/>
              <a:gd name="T30" fmla="*/ 1862466 w 4648200"/>
              <a:gd name="T31" fmla="*/ 1212662 h 3085465"/>
              <a:gd name="T32" fmla="*/ 1976451 w 4648200"/>
              <a:gd name="T33" fmla="*/ 974326 h 3085465"/>
              <a:gd name="T34" fmla="*/ 2088951 w 4648200"/>
              <a:gd name="T35" fmla="*/ 753372 h 3085465"/>
              <a:gd name="T36" fmla="*/ 2199736 w 4648200"/>
              <a:gd name="T37" fmla="*/ 559619 h 3085465"/>
              <a:gd name="T38" fmla="*/ 2308579 w 4648200"/>
              <a:gd name="T39" fmla="*/ 402878 h 3085465"/>
              <a:gd name="T40" fmla="*/ 2415711 w 4648200"/>
              <a:gd name="T41" fmla="*/ 288314 h 3085465"/>
              <a:gd name="T42" fmla="*/ 2523420 w 4648200"/>
              <a:gd name="T43" fmla="*/ 194467 h 3085465"/>
              <a:gd name="T44" fmla="*/ 2631281 w 4648200"/>
              <a:gd name="T45" fmla="*/ 117968 h 3085465"/>
              <a:gd name="T46" fmla="*/ 2738380 w 4648200"/>
              <a:gd name="T47" fmla="*/ 59727 h 3085465"/>
              <a:gd name="T48" fmla="*/ 2843803 w 4648200"/>
              <a:gd name="T49" fmla="*/ 20658 h 3085465"/>
              <a:gd name="T50" fmla="*/ 2946634 w 4648200"/>
              <a:gd name="T51" fmla="*/ 1671 h 3085465"/>
              <a:gd name="T52" fmla="*/ 3045961 w 4648200"/>
              <a:gd name="T53" fmla="*/ 3690 h 3085465"/>
              <a:gd name="T54" fmla="*/ 3140868 w 4648200"/>
              <a:gd name="T55" fmla="*/ 27615 h 3085465"/>
              <a:gd name="T56" fmla="*/ 3230441 w 4648200"/>
              <a:gd name="T57" fmla="*/ 74370 h 3085465"/>
              <a:gd name="T58" fmla="*/ 3313766 w 4648200"/>
              <a:gd name="T59" fmla="*/ 144859 h 3085465"/>
              <a:gd name="T60" fmla="*/ 3389514 w 4648200"/>
              <a:gd name="T61" fmla="*/ 243669 h 3085465"/>
              <a:gd name="T62" fmla="*/ 3455398 w 4648200"/>
              <a:gd name="T63" fmla="*/ 389510 h 3085465"/>
              <a:gd name="T64" fmla="*/ 3512939 w 4648200"/>
              <a:gd name="T65" fmla="*/ 576244 h 3085465"/>
              <a:gd name="T66" fmla="*/ 3564193 w 4648200"/>
              <a:gd name="T67" fmla="*/ 793602 h 3085465"/>
              <a:gd name="T68" fmla="*/ 3611218 w 4648200"/>
              <a:gd name="T69" fmla="*/ 1031310 h 3085465"/>
              <a:gd name="T70" fmla="*/ 3656071 w 4648200"/>
              <a:gd name="T71" fmla="*/ 1279102 h 3085465"/>
              <a:gd name="T72" fmla="*/ 3700810 w 4648200"/>
              <a:gd name="T73" fmla="*/ 1526702 h 3085465"/>
              <a:gd name="T74" fmla="*/ 3747492 w 4648200"/>
              <a:gd name="T75" fmla="*/ 1763842 h 3085465"/>
              <a:gd name="T76" fmla="*/ 3798174 w 4648200"/>
              <a:gd name="T77" fmla="*/ 1980248 h 3085465"/>
              <a:gd name="T78" fmla="*/ 3854915 w 4648200"/>
              <a:gd name="T79" fmla="*/ 2165651 h 3085465"/>
              <a:gd name="T80" fmla="*/ 3919006 w 4648200"/>
              <a:gd name="T81" fmla="*/ 2313551 h 3085465"/>
              <a:gd name="T82" fmla="*/ 3987019 w 4648200"/>
              <a:gd name="T83" fmla="*/ 2440837 h 3085465"/>
              <a:gd name="T84" fmla="*/ 4057947 w 4648200"/>
              <a:gd name="T85" fmla="*/ 2552602 h 3085465"/>
              <a:gd name="T86" fmla="*/ 4131447 w 4648200"/>
              <a:gd name="T87" fmla="*/ 2650672 h 3085465"/>
              <a:gd name="T88" fmla="*/ 4207175 w 4648200"/>
              <a:gd name="T89" fmla="*/ 2736873 h 3085465"/>
              <a:gd name="T90" fmla="*/ 4284790 w 4648200"/>
              <a:gd name="T91" fmla="*/ 2813032 h 3085465"/>
              <a:gd name="T92" fmla="*/ 4363947 w 4648200"/>
              <a:gd name="T93" fmla="*/ 2880974 h 3085465"/>
              <a:gd name="T94" fmla="*/ 4444305 w 4648200"/>
              <a:gd name="T95" fmla="*/ 2942525 h 3085465"/>
              <a:gd name="T96" fmla="*/ 4525520 w 4648200"/>
              <a:gd name="T97" fmla="*/ 2999509 h 3085465"/>
              <a:gd name="T98" fmla="*/ 4607249 w 4648200"/>
              <a:gd name="T99" fmla="*/ 3053757 h 308546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648200" h="3085465">
                <a:moveTo>
                  <a:pt x="0" y="3085185"/>
                </a:moveTo>
                <a:lnTo>
                  <a:pt x="61910" y="3067997"/>
                </a:lnTo>
                <a:lnTo>
                  <a:pt x="123805" y="3050552"/>
                </a:lnTo>
                <a:lnTo>
                  <a:pt x="185673" y="3032593"/>
                </a:lnTo>
                <a:lnTo>
                  <a:pt x="247497" y="3013862"/>
                </a:lnTo>
                <a:lnTo>
                  <a:pt x="309264" y="2994102"/>
                </a:lnTo>
                <a:lnTo>
                  <a:pt x="370960" y="2973057"/>
                </a:lnTo>
                <a:lnTo>
                  <a:pt x="432570" y="2950468"/>
                </a:lnTo>
                <a:lnTo>
                  <a:pt x="494080" y="2926079"/>
                </a:lnTo>
                <a:lnTo>
                  <a:pt x="555476" y="2899633"/>
                </a:lnTo>
                <a:lnTo>
                  <a:pt x="616743" y="2870873"/>
                </a:lnTo>
                <a:lnTo>
                  <a:pt x="677868" y="2839540"/>
                </a:lnTo>
                <a:lnTo>
                  <a:pt x="738835" y="2805379"/>
                </a:lnTo>
                <a:lnTo>
                  <a:pt x="799630" y="2768131"/>
                </a:lnTo>
                <a:lnTo>
                  <a:pt x="860240" y="2727540"/>
                </a:lnTo>
                <a:lnTo>
                  <a:pt x="920650" y="2683349"/>
                </a:lnTo>
                <a:lnTo>
                  <a:pt x="980846" y="2635300"/>
                </a:lnTo>
                <a:lnTo>
                  <a:pt x="1040813" y="2583137"/>
                </a:lnTo>
                <a:lnTo>
                  <a:pt x="1100537" y="2526601"/>
                </a:lnTo>
                <a:lnTo>
                  <a:pt x="1160004" y="2465436"/>
                </a:lnTo>
                <a:lnTo>
                  <a:pt x="1219200" y="2399385"/>
                </a:lnTo>
                <a:lnTo>
                  <a:pt x="1278250" y="2325200"/>
                </a:lnTo>
                <a:lnTo>
                  <a:pt x="1337271" y="2240622"/>
                </a:lnTo>
                <a:lnTo>
                  <a:pt x="1396236" y="2146882"/>
                </a:lnTo>
                <a:lnTo>
                  <a:pt x="1455115" y="2045207"/>
                </a:lnTo>
                <a:lnTo>
                  <a:pt x="1513879" y="1936827"/>
                </a:lnTo>
                <a:lnTo>
                  <a:pt x="1572501" y="1822970"/>
                </a:lnTo>
                <a:lnTo>
                  <a:pt x="1630951" y="1704865"/>
                </a:lnTo>
                <a:lnTo>
                  <a:pt x="1689201" y="1583740"/>
                </a:lnTo>
                <a:lnTo>
                  <a:pt x="1747223" y="1460825"/>
                </a:lnTo>
                <a:lnTo>
                  <a:pt x="1804987" y="1337348"/>
                </a:lnTo>
                <a:lnTo>
                  <a:pt x="1862466" y="1214537"/>
                </a:lnTo>
                <a:lnTo>
                  <a:pt x="1919630" y="1093622"/>
                </a:lnTo>
                <a:lnTo>
                  <a:pt x="1976451" y="975831"/>
                </a:lnTo>
                <a:lnTo>
                  <a:pt x="2032901" y="862393"/>
                </a:lnTo>
                <a:lnTo>
                  <a:pt x="2088951" y="754537"/>
                </a:lnTo>
                <a:lnTo>
                  <a:pt x="2144572" y="653491"/>
                </a:lnTo>
                <a:lnTo>
                  <a:pt x="2199736" y="560484"/>
                </a:lnTo>
                <a:lnTo>
                  <a:pt x="2254415" y="476745"/>
                </a:lnTo>
                <a:lnTo>
                  <a:pt x="2308579" y="403502"/>
                </a:lnTo>
                <a:lnTo>
                  <a:pt x="2362200" y="341985"/>
                </a:lnTo>
                <a:lnTo>
                  <a:pt x="2415711" y="288759"/>
                </a:lnTo>
                <a:lnTo>
                  <a:pt x="2469489" y="239648"/>
                </a:lnTo>
                <a:lnTo>
                  <a:pt x="2523420" y="194767"/>
                </a:lnTo>
                <a:lnTo>
                  <a:pt x="2577388" y="154228"/>
                </a:lnTo>
                <a:lnTo>
                  <a:pt x="2631281" y="118148"/>
                </a:lnTo>
                <a:lnTo>
                  <a:pt x="2684983" y="86639"/>
                </a:lnTo>
                <a:lnTo>
                  <a:pt x="2738380" y="59817"/>
                </a:lnTo>
                <a:lnTo>
                  <a:pt x="2791358" y="37795"/>
                </a:lnTo>
                <a:lnTo>
                  <a:pt x="2843803" y="20688"/>
                </a:lnTo>
                <a:lnTo>
                  <a:pt x="2895600" y="8610"/>
                </a:lnTo>
                <a:lnTo>
                  <a:pt x="2946634" y="1676"/>
                </a:lnTo>
                <a:lnTo>
                  <a:pt x="2996793" y="0"/>
                </a:lnTo>
                <a:lnTo>
                  <a:pt x="3045961" y="3695"/>
                </a:lnTo>
                <a:lnTo>
                  <a:pt x="3094024" y="12877"/>
                </a:lnTo>
                <a:lnTo>
                  <a:pt x="3140868" y="27660"/>
                </a:lnTo>
                <a:lnTo>
                  <a:pt x="3186379" y="48158"/>
                </a:lnTo>
                <a:lnTo>
                  <a:pt x="3230441" y="74485"/>
                </a:lnTo>
                <a:lnTo>
                  <a:pt x="3272942" y="106756"/>
                </a:lnTo>
                <a:lnTo>
                  <a:pt x="3313766" y="145084"/>
                </a:lnTo>
                <a:lnTo>
                  <a:pt x="3352800" y="189585"/>
                </a:lnTo>
                <a:lnTo>
                  <a:pt x="3389514" y="244044"/>
                </a:lnTo>
                <a:lnTo>
                  <a:pt x="3423627" y="311315"/>
                </a:lnTo>
                <a:lnTo>
                  <a:pt x="3455398" y="390110"/>
                </a:lnTo>
                <a:lnTo>
                  <a:pt x="3485083" y="479145"/>
                </a:lnTo>
                <a:lnTo>
                  <a:pt x="3512939" y="577134"/>
                </a:lnTo>
                <a:lnTo>
                  <a:pt x="3539223" y="682790"/>
                </a:lnTo>
                <a:lnTo>
                  <a:pt x="3564193" y="794827"/>
                </a:lnTo>
                <a:lnTo>
                  <a:pt x="3588105" y="911961"/>
                </a:lnTo>
                <a:lnTo>
                  <a:pt x="3611218" y="1032905"/>
                </a:lnTo>
                <a:lnTo>
                  <a:pt x="3633787" y="1156373"/>
                </a:lnTo>
                <a:lnTo>
                  <a:pt x="3656071" y="1281079"/>
                </a:lnTo>
                <a:lnTo>
                  <a:pt x="3678326" y="1405737"/>
                </a:lnTo>
                <a:lnTo>
                  <a:pt x="3700810" y="1529062"/>
                </a:lnTo>
                <a:lnTo>
                  <a:pt x="3723779" y="1649768"/>
                </a:lnTo>
                <a:lnTo>
                  <a:pt x="3747492" y="1766568"/>
                </a:lnTo>
                <a:lnTo>
                  <a:pt x="3772204" y="1878177"/>
                </a:lnTo>
                <a:lnTo>
                  <a:pt x="3798174" y="1983309"/>
                </a:lnTo>
                <a:lnTo>
                  <a:pt x="3825659" y="2080679"/>
                </a:lnTo>
                <a:lnTo>
                  <a:pt x="3854915" y="2168999"/>
                </a:lnTo>
                <a:lnTo>
                  <a:pt x="3886200" y="2246985"/>
                </a:lnTo>
                <a:lnTo>
                  <a:pt x="3919006" y="2317127"/>
                </a:lnTo>
                <a:lnTo>
                  <a:pt x="3952627" y="2382926"/>
                </a:lnTo>
                <a:lnTo>
                  <a:pt x="3987019" y="2444610"/>
                </a:lnTo>
                <a:lnTo>
                  <a:pt x="4022140" y="2502407"/>
                </a:lnTo>
                <a:lnTo>
                  <a:pt x="4057947" y="2556548"/>
                </a:lnTo>
                <a:lnTo>
                  <a:pt x="4094397" y="2607259"/>
                </a:lnTo>
                <a:lnTo>
                  <a:pt x="4131447" y="2654769"/>
                </a:lnTo>
                <a:lnTo>
                  <a:pt x="4169054" y="2699308"/>
                </a:lnTo>
                <a:lnTo>
                  <a:pt x="4207175" y="2741104"/>
                </a:lnTo>
                <a:lnTo>
                  <a:pt x="4245768" y="2780385"/>
                </a:lnTo>
                <a:lnTo>
                  <a:pt x="4284790" y="2817380"/>
                </a:lnTo>
                <a:lnTo>
                  <a:pt x="4324197" y="2852318"/>
                </a:lnTo>
                <a:lnTo>
                  <a:pt x="4363947" y="2885427"/>
                </a:lnTo>
                <a:lnTo>
                  <a:pt x="4403998" y="2916936"/>
                </a:lnTo>
                <a:lnTo>
                  <a:pt x="4444305" y="2947073"/>
                </a:lnTo>
                <a:lnTo>
                  <a:pt x="4484827" y="2976067"/>
                </a:lnTo>
                <a:lnTo>
                  <a:pt x="4525520" y="3004146"/>
                </a:lnTo>
                <a:lnTo>
                  <a:pt x="4566342" y="3031540"/>
                </a:lnTo>
                <a:lnTo>
                  <a:pt x="4607249" y="3058477"/>
                </a:lnTo>
                <a:lnTo>
                  <a:pt x="4648200" y="3085185"/>
                </a:lnTo>
              </a:path>
            </a:pathLst>
          </a:custGeom>
          <a:noFill/>
          <a:ln w="38100">
            <a:solidFill>
              <a:srgbClr val="99003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375" name="object 15"/>
          <p:cNvSpPr>
            <a:spLocks/>
          </p:cNvSpPr>
          <p:nvPr/>
        </p:nvSpPr>
        <p:spPr bwMode="auto">
          <a:xfrm>
            <a:off x="4343400" y="3397250"/>
            <a:ext cx="2895600" cy="2317750"/>
          </a:xfrm>
          <a:custGeom>
            <a:avLst/>
            <a:gdLst>
              <a:gd name="T0" fmla="*/ 40062 w 2895600"/>
              <a:gd name="T1" fmla="*/ 2290393 h 2317750"/>
              <a:gd name="T2" fmla="*/ 121558 w 2895600"/>
              <a:gd name="T3" fmla="*/ 2232100 h 2317750"/>
              <a:gd name="T4" fmla="*/ 207168 w 2895600"/>
              <a:gd name="T5" fmla="*/ 2160091 h 2317750"/>
              <a:gd name="T6" fmla="*/ 299637 w 2895600"/>
              <a:gd name="T7" fmla="*/ 2065222 h 2317750"/>
              <a:gd name="T8" fmla="*/ 375139 w 2895600"/>
              <a:gd name="T9" fmla="*/ 1973568 h 2317750"/>
              <a:gd name="T10" fmla="*/ 429046 w 2895600"/>
              <a:gd name="T11" fmla="*/ 1900558 h 2317750"/>
              <a:gd name="T12" fmla="*/ 486513 w 2895600"/>
              <a:gd name="T13" fmla="*/ 1815562 h 2317750"/>
              <a:gd name="T14" fmla="*/ 549140 w 2895600"/>
              <a:gd name="T15" fmla="*/ 1712635 h 2317750"/>
              <a:gd name="T16" fmla="*/ 616148 w 2895600"/>
              <a:gd name="T17" fmla="*/ 1594544 h 2317750"/>
              <a:gd name="T18" fmla="*/ 686395 w 2895600"/>
              <a:gd name="T19" fmla="*/ 1465404 h 2317750"/>
              <a:gd name="T20" fmla="*/ 758737 w 2895600"/>
              <a:gd name="T21" fmla="*/ 1329330 h 2317750"/>
              <a:gd name="T22" fmla="*/ 832032 w 2895600"/>
              <a:gd name="T23" fmla="*/ 1190436 h 2317750"/>
              <a:gd name="T24" fmla="*/ 905136 w 2895600"/>
              <a:gd name="T25" fmla="*/ 1052838 h 2317750"/>
              <a:gd name="T26" fmla="*/ 976907 w 2895600"/>
              <a:gd name="T27" fmla="*/ 920650 h 2317750"/>
              <a:gd name="T28" fmla="*/ 1046202 w 2895600"/>
              <a:gd name="T29" fmla="*/ 797987 h 2317750"/>
              <a:gd name="T30" fmla="*/ 1111877 w 2895600"/>
              <a:gd name="T31" fmla="*/ 688964 h 2317750"/>
              <a:gd name="T32" fmla="*/ 1173119 w 2895600"/>
              <a:gd name="T33" fmla="*/ 595760 h 2317750"/>
              <a:gd name="T34" fmla="*/ 1231355 w 2895600"/>
              <a:gd name="T35" fmla="*/ 509458 h 2317750"/>
              <a:gd name="T36" fmla="*/ 1287279 w 2895600"/>
              <a:gd name="T37" fmla="*/ 428625 h 2317750"/>
              <a:gd name="T38" fmla="*/ 1341322 w 2895600"/>
              <a:gd name="T39" fmla="*/ 353601 h 2317750"/>
              <a:gd name="T40" fmla="*/ 1393911 w 2895600"/>
              <a:gd name="T41" fmla="*/ 284730 h 2317750"/>
              <a:gd name="T42" fmla="*/ 1445479 w 2895600"/>
              <a:gd name="T43" fmla="*/ 222356 h 2317750"/>
              <a:gd name="T44" fmla="*/ 1521852 w 2895600"/>
              <a:gd name="T45" fmla="*/ 141724 h 2317750"/>
              <a:gd name="T46" fmla="*/ 1624116 w 2895600"/>
              <a:gd name="T47" fmla="*/ 60152 h 2317750"/>
              <a:gd name="T48" fmla="*/ 1730575 w 2895600"/>
              <a:gd name="T49" fmla="*/ 11651 h 2317750"/>
              <a:gd name="T50" fmla="*/ 1815443 w 2895600"/>
              <a:gd name="T51" fmla="*/ 0 h 2317750"/>
              <a:gd name="T52" fmla="*/ 1901978 w 2895600"/>
              <a:gd name="T53" fmla="*/ 6565 h 2317750"/>
              <a:gd name="T54" fmla="*/ 2014782 w 2895600"/>
              <a:gd name="T55" fmla="*/ 37654 h 2317750"/>
              <a:gd name="T56" fmla="*/ 2118144 w 2895600"/>
              <a:gd name="T57" fmla="*/ 86727 h 2317750"/>
              <a:gd name="T58" fmla="*/ 2204974 w 2895600"/>
              <a:gd name="T59" fmla="*/ 145553 h 2317750"/>
              <a:gd name="T60" fmla="*/ 2267045 w 2895600"/>
              <a:gd name="T61" fmla="*/ 201332 h 2317750"/>
              <a:gd name="T62" fmla="*/ 2326449 w 2895600"/>
              <a:gd name="T63" fmla="*/ 295572 h 2317750"/>
              <a:gd name="T64" fmla="*/ 2361576 w 2895600"/>
              <a:gd name="T65" fmla="*/ 393451 h 2317750"/>
              <a:gd name="T66" fmla="*/ 2394344 w 2895600"/>
              <a:gd name="T67" fmla="*/ 498914 h 2317750"/>
              <a:gd name="T68" fmla="*/ 2422139 w 2895600"/>
              <a:gd name="T69" fmla="*/ 588987 h 2317750"/>
              <a:gd name="T70" fmla="*/ 2455921 w 2895600"/>
              <a:gd name="T71" fmla="*/ 697346 h 2317750"/>
              <a:gd name="T72" fmla="*/ 2493135 w 2895600"/>
              <a:gd name="T73" fmla="*/ 822848 h 2317750"/>
              <a:gd name="T74" fmla="*/ 2533054 w 2895600"/>
              <a:gd name="T75" fmla="*/ 963513 h 2317750"/>
              <a:gd name="T76" fmla="*/ 2575450 w 2895600"/>
              <a:gd name="T77" fmla="*/ 1117513 h 2317750"/>
              <a:gd name="T78" fmla="*/ 2620094 w 2895600"/>
              <a:gd name="T79" fmla="*/ 1283019 h 2317750"/>
              <a:gd name="T80" fmla="*/ 2666757 w 2895600"/>
              <a:gd name="T81" fmla="*/ 1458203 h 2317750"/>
              <a:gd name="T82" fmla="*/ 2715210 w 2895600"/>
              <a:gd name="T83" fmla="*/ 1641236 h 2317750"/>
              <a:gd name="T84" fmla="*/ 2765226 w 2895600"/>
              <a:gd name="T85" fmla="*/ 1830288 h 2317750"/>
              <a:gd name="T86" fmla="*/ 2816575 w 2895600"/>
              <a:gd name="T87" fmla="*/ 2023531 h 2317750"/>
              <a:gd name="T88" fmla="*/ 2869030 w 2895600"/>
              <a:gd name="T89" fmla="*/ 2219136 h 23177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895600" h="2317750">
                <a:moveTo>
                  <a:pt x="0" y="2317253"/>
                </a:moveTo>
                <a:lnTo>
                  <a:pt x="40062" y="2290393"/>
                </a:lnTo>
                <a:lnTo>
                  <a:pt x="80467" y="2262389"/>
                </a:lnTo>
                <a:lnTo>
                  <a:pt x="121558" y="2232100"/>
                </a:lnTo>
                <a:lnTo>
                  <a:pt x="163677" y="2198381"/>
                </a:lnTo>
                <a:lnTo>
                  <a:pt x="207168" y="2160091"/>
                </a:lnTo>
                <a:lnTo>
                  <a:pt x="252374" y="2116085"/>
                </a:lnTo>
                <a:lnTo>
                  <a:pt x="299637" y="2065222"/>
                </a:lnTo>
                <a:lnTo>
                  <a:pt x="349300" y="2006357"/>
                </a:lnTo>
                <a:lnTo>
                  <a:pt x="375139" y="1973568"/>
                </a:lnTo>
                <a:lnTo>
                  <a:pt x="401707" y="1938349"/>
                </a:lnTo>
                <a:lnTo>
                  <a:pt x="429046" y="1900558"/>
                </a:lnTo>
                <a:lnTo>
                  <a:pt x="457200" y="1860053"/>
                </a:lnTo>
                <a:lnTo>
                  <a:pt x="486513" y="1815562"/>
                </a:lnTo>
                <a:lnTo>
                  <a:pt x="517207" y="1766251"/>
                </a:lnTo>
                <a:lnTo>
                  <a:pt x="549140" y="1712635"/>
                </a:lnTo>
                <a:lnTo>
                  <a:pt x="582168" y="1655228"/>
                </a:lnTo>
                <a:lnTo>
                  <a:pt x="616148" y="1594544"/>
                </a:lnTo>
                <a:lnTo>
                  <a:pt x="650938" y="1531098"/>
                </a:lnTo>
                <a:lnTo>
                  <a:pt x="686395" y="1465404"/>
                </a:lnTo>
                <a:lnTo>
                  <a:pt x="722376" y="1397977"/>
                </a:lnTo>
                <a:lnTo>
                  <a:pt x="758737" y="1329330"/>
                </a:lnTo>
                <a:lnTo>
                  <a:pt x="795337" y="1259978"/>
                </a:lnTo>
                <a:lnTo>
                  <a:pt x="832032" y="1190436"/>
                </a:lnTo>
                <a:lnTo>
                  <a:pt x="868679" y="1121218"/>
                </a:lnTo>
                <a:lnTo>
                  <a:pt x="905136" y="1052838"/>
                </a:lnTo>
                <a:lnTo>
                  <a:pt x="941260" y="985811"/>
                </a:lnTo>
                <a:lnTo>
                  <a:pt x="976907" y="920650"/>
                </a:lnTo>
                <a:lnTo>
                  <a:pt x="1011936" y="857871"/>
                </a:lnTo>
                <a:lnTo>
                  <a:pt x="1046202" y="797987"/>
                </a:lnTo>
                <a:lnTo>
                  <a:pt x="1079563" y="741514"/>
                </a:lnTo>
                <a:lnTo>
                  <a:pt x="1111877" y="688964"/>
                </a:lnTo>
                <a:lnTo>
                  <a:pt x="1143000" y="640853"/>
                </a:lnTo>
                <a:lnTo>
                  <a:pt x="1173119" y="595760"/>
                </a:lnTo>
                <a:lnTo>
                  <a:pt x="1202553" y="551947"/>
                </a:lnTo>
                <a:lnTo>
                  <a:pt x="1231355" y="509458"/>
                </a:lnTo>
                <a:lnTo>
                  <a:pt x="1259579" y="468337"/>
                </a:lnTo>
                <a:lnTo>
                  <a:pt x="1287279" y="428625"/>
                </a:lnTo>
                <a:lnTo>
                  <a:pt x="1314509" y="390365"/>
                </a:lnTo>
                <a:lnTo>
                  <a:pt x="1341322" y="353601"/>
                </a:lnTo>
                <a:lnTo>
                  <a:pt x="1367771" y="318375"/>
                </a:lnTo>
                <a:lnTo>
                  <a:pt x="1393911" y="284730"/>
                </a:lnTo>
                <a:lnTo>
                  <a:pt x="1419796" y="252710"/>
                </a:lnTo>
                <a:lnTo>
                  <a:pt x="1445479" y="222356"/>
                </a:lnTo>
                <a:lnTo>
                  <a:pt x="1471013" y="193712"/>
                </a:lnTo>
                <a:lnTo>
                  <a:pt x="1521852" y="141724"/>
                </a:lnTo>
                <a:lnTo>
                  <a:pt x="1572743" y="97090"/>
                </a:lnTo>
                <a:lnTo>
                  <a:pt x="1624116" y="60152"/>
                </a:lnTo>
                <a:lnTo>
                  <a:pt x="1676400" y="31253"/>
                </a:lnTo>
                <a:lnTo>
                  <a:pt x="1730575" y="11651"/>
                </a:lnTo>
                <a:lnTo>
                  <a:pt x="1786820" y="1688"/>
                </a:lnTo>
                <a:lnTo>
                  <a:pt x="1815443" y="0"/>
                </a:lnTo>
                <a:lnTo>
                  <a:pt x="1844250" y="335"/>
                </a:lnTo>
                <a:lnTo>
                  <a:pt x="1901978" y="6565"/>
                </a:lnTo>
                <a:lnTo>
                  <a:pt x="1959117" y="19347"/>
                </a:lnTo>
                <a:lnTo>
                  <a:pt x="2014782" y="37654"/>
                </a:lnTo>
                <a:lnTo>
                  <a:pt x="2068087" y="60457"/>
                </a:lnTo>
                <a:lnTo>
                  <a:pt x="2118144" y="86727"/>
                </a:lnTo>
                <a:lnTo>
                  <a:pt x="2164068" y="115435"/>
                </a:lnTo>
                <a:lnTo>
                  <a:pt x="2204974" y="145553"/>
                </a:lnTo>
                <a:lnTo>
                  <a:pt x="2239284" y="174338"/>
                </a:lnTo>
                <a:lnTo>
                  <a:pt x="2267045" y="201332"/>
                </a:lnTo>
                <a:lnTo>
                  <a:pt x="2299778" y="243716"/>
                </a:lnTo>
                <a:lnTo>
                  <a:pt x="2326449" y="295572"/>
                </a:lnTo>
                <a:lnTo>
                  <a:pt x="2343432" y="339406"/>
                </a:lnTo>
                <a:lnTo>
                  <a:pt x="2361576" y="393451"/>
                </a:lnTo>
                <a:lnTo>
                  <a:pt x="2382424" y="460107"/>
                </a:lnTo>
                <a:lnTo>
                  <a:pt x="2394344" y="498914"/>
                </a:lnTo>
                <a:lnTo>
                  <a:pt x="2407518" y="541774"/>
                </a:lnTo>
                <a:lnTo>
                  <a:pt x="2422139" y="588987"/>
                </a:lnTo>
                <a:lnTo>
                  <a:pt x="2438400" y="640853"/>
                </a:lnTo>
                <a:lnTo>
                  <a:pt x="2455921" y="697346"/>
                </a:lnTo>
                <a:lnTo>
                  <a:pt x="2474175" y="758087"/>
                </a:lnTo>
                <a:lnTo>
                  <a:pt x="2493135" y="822848"/>
                </a:lnTo>
                <a:lnTo>
                  <a:pt x="2512771" y="891399"/>
                </a:lnTo>
                <a:lnTo>
                  <a:pt x="2533054" y="963513"/>
                </a:lnTo>
                <a:lnTo>
                  <a:pt x="2553957" y="1038960"/>
                </a:lnTo>
                <a:lnTo>
                  <a:pt x="2575450" y="1117513"/>
                </a:lnTo>
                <a:lnTo>
                  <a:pt x="2597505" y="1198942"/>
                </a:lnTo>
                <a:lnTo>
                  <a:pt x="2620094" y="1283019"/>
                </a:lnTo>
                <a:lnTo>
                  <a:pt x="2643187" y="1369516"/>
                </a:lnTo>
                <a:lnTo>
                  <a:pt x="2666757" y="1458203"/>
                </a:lnTo>
                <a:lnTo>
                  <a:pt x="2690774" y="1548853"/>
                </a:lnTo>
                <a:lnTo>
                  <a:pt x="2715210" y="1641236"/>
                </a:lnTo>
                <a:lnTo>
                  <a:pt x="2740037" y="1735124"/>
                </a:lnTo>
                <a:lnTo>
                  <a:pt x="2765226" y="1830288"/>
                </a:lnTo>
                <a:lnTo>
                  <a:pt x="2790748" y="1926500"/>
                </a:lnTo>
                <a:lnTo>
                  <a:pt x="2816575" y="2023531"/>
                </a:lnTo>
                <a:lnTo>
                  <a:pt x="2842679" y="2121153"/>
                </a:lnTo>
                <a:lnTo>
                  <a:pt x="2869030" y="2219136"/>
                </a:lnTo>
                <a:lnTo>
                  <a:pt x="2895600" y="2317253"/>
                </a:lnTo>
              </a:path>
            </a:pathLst>
          </a:custGeom>
          <a:noFill/>
          <a:ln w="3175">
            <a:solidFill>
              <a:srgbClr val="C0504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376" name="object 16"/>
          <p:cNvSpPr>
            <a:spLocks/>
          </p:cNvSpPr>
          <p:nvPr/>
        </p:nvSpPr>
        <p:spPr bwMode="auto">
          <a:xfrm>
            <a:off x="5562600" y="4256088"/>
            <a:ext cx="3276600" cy="1458912"/>
          </a:xfrm>
          <a:custGeom>
            <a:avLst/>
            <a:gdLst>
              <a:gd name="T0" fmla="*/ 27620 w 3276600"/>
              <a:gd name="T1" fmla="*/ 1408539 h 1458595"/>
              <a:gd name="T2" fmla="*/ 82803 w 3276600"/>
              <a:gd name="T3" fmla="*/ 1305930 h 1458595"/>
              <a:gd name="T4" fmla="*/ 137814 w 3276600"/>
              <a:gd name="T5" fmla="*/ 1204349 h 1458595"/>
              <a:gd name="T6" fmla="*/ 192540 w 3276600"/>
              <a:gd name="T7" fmla="*/ 1104485 h 1458595"/>
              <a:gd name="T8" fmla="*/ 246866 w 3276600"/>
              <a:gd name="T9" fmla="*/ 1007025 h 1458595"/>
              <a:gd name="T10" fmla="*/ 300678 w 3276600"/>
              <a:gd name="T11" fmla="*/ 912651 h 1458595"/>
              <a:gd name="T12" fmla="*/ 353860 w 3276600"/>
              <a:gd name="T13" fmla="*/ 822058 h 1458595"/>
              <a:gd name="T14" fmla="*/ 406300 w 3276600"/>
              <a:gd name="T15" fmla="*/ 735925 h 1458595"/>
              <a:gd name="T16" fmla="*/ 457883 w 3276600"/>
              <a:gd name="T17" fmla="*/ 654939 h 1458595"/>
              <a:gd name="T18" fmla="*/ 508494 w 3276600"/>
              <a:gd name="T19" fmla="*/ 579792 h 1458595"/>
              <a:gd name="T20" fmla="*/ 557707 w 3276600"/>
              <a:gd name="T21" fmla="*/ 510956 h 1458595"/>
              <a:gd name="T22" fmla="*/ 603923 w 3276600"/>
              <a:gd name="T23" fmla="*/ 447517 h 1458595"/>
              <a:gd name="T24" fmla="*/ 689952 w 3276600"/>
              <a:gd name="T25" fmla="*/ 335402 h 1458595"/>
              <a:gd name="T26" fmla="*/ 773544 w 3276600"/>
              <a:gd name="T27" fmla="*/ 241437 h 1458595"/>
              <a:gd name="T28" fmla="*/ 862012 w 3276600"/>
              <a:gd name="T29" fmla="*/ 163805 h 1458595"/>
              <a:gd name="T30" fmla="*/ 962672 w 3276600"/>
              <a:gd name="T31" fmla="*/ 100660 h 1458595"/>
              <a:gd name="T32" fmla="*/ 1079625 w 3276600"/>
              <a:gd name="T33" fmla="*/ 52623 h 1458595"/>
              <a:gd name="T34" fmla="*/ 1207660 w 3276600"/>
              <a:gd name="T35" fmla="*/ 22913 h 1458595"/>
              <a:gd name="T36" fmla="*/ 1344687 w 3276600"/>
              <a:gd name="T37" fmla="*/ 8153 h 1458595"/>
              <a:gd name="T38" fmla="*/ 1488876 w 3276600"/>
              <a:gd name="T39" fmla="*/ 4681 h 1458595"/>
              <a:gd name="T40" fmla="*/ 1563085 w 3276600"/>
              <a:gd name="T41" fmla="*/ 6034 h 1458595"/>
              <a:gd name="T42" fmla="*/ 1638400 w 3276600"/>
              <a:gd name="T43" fmla="*/ 8839 h 1458595"/>
              <a:gd name="T44" fmla="*/ 1714961 w 3276600"/>
              <a:gd name="T45" fmla="*/ 11749 h 1458595"/>
              <a:gd name="T46" fmla="*/ 1794600 w 3276600"/>
              <a:gd name="T47" fmla="*/ 10182 h 1458595"/>
              <a:gd name="T48" fmla="*/ 1877020 w 3276600"/>
              <a:gd name="T49" fmla="*/ 5872 h 1458595"/>
              <a:gd name="T50" fmla="*/ 1961535 w 3276600"/>
              <a:gd name="T51" fmla="*/ 1562 h 1458595"/>
              <a:gd name="T52" fmla="*/ 2047460 w 3276600"/>
              <a:gd name="T53" fmla="*/ 0 h 1458595"/>
              <a:gd name="T54" fmla="*/ 2134109 w 3276600"/>
              <a:gd name="T55" fmla="*/ 3929 h 1458595"/>
              <a:gd name="T56" fmla="*/ 2220796 w 3276600"/>
              <a:gd name="T57" fmla="*/ 16093 h 1458595"/>
              <a:gd name="T58" fmla="*/ 2306835 w 3276600"/>
              <a:gd name="T59" fmla="*/ 39249 h 1458595"/>
              <a:gd name="T60" fmla="*/ 2391541 w 3276600"/>
              <a:gd name="T61" fmla="*/ 76132 h 1458595"/>
              <a:gd name="T62" fmla="*/ 2474228 w 3276600"/>
              <a:gd name="T63" fmla="*/ 129489 h 1458595"/>
              <a:gd name="T64" fmla="*/ 2554464 w 3276600"/>
              <a:gd name="T65" fmla="*/ 201552 h 1458595"/>
              <a:gd name="T66" fmla="*/ 2633393 w 3276600"/>
              <a:gd name="T67" fmla="*/ 290253 h 1458595"/>
              <a:gd name="T68" fmla="*/ 2711350 w 3276600"/>
              <a:gd name="T69" fmla="*/ 393544 h 1458595"/>
              <a:gd name="T70" fmla="*/ 2788450 w 3276600"/>
              <a:gd name="T71" fmla="*/ 509711 h 1458595"/>
              <a:gd name="T72" fmla="*/ 2864808 w 3276600"/>
              <a:gd name="T73" fmla="*/ 637029 h 1458595"/>
              <a:gd name="T74" fmla="*/ 2940536 w 3276600"/>
              <a:gd name="T75" fmla="*/ 773791 h 1458595"/>
              <a:gd name="T76" fmla="*/ 3015750 w 3276600"/>
              <a:gd name="T77" fmla="*/ 918274 h 1458595"/>
              <a:gd name="T78" fmla="*/ 3090564 w 3276600"/>
              <a:gd name="T79" fmla="*/ 1068767 h 1458595"/>
              <a:gd name="T80" fmla="*/ 3165093 w 3276600"/>
              <a:gd name="T81" fmla="*/ 1223551 h 1458595"/>
              <a:gd name="T82" fmla="*/ 3239450 w 3276600"/>
              <a:gd name="T83" fmla="*/ 1380908 h 14585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276600" h="1458595">
                <a:moveTo>
                  <a:pt x="0" y="1458429"/>
                </a:moveTo>
                <a:lnTo>
                  <a:pt x="27620" y="1407009"/>
                </a:lnTo>
                <a:lnTo>
                  <a:pt x="55225" y="1355674"/>
                </a:lnTo>
                <a:lnTo>
                  <a:pt x="82803" y="1304510"/>
                </a:lnTo>
                <a:lnTo>
                  <a:pt x="110337" y="1253604"/>
                </a:lnTo>
                <a:lnTo>
                  <a:pt x="137814" y="1203040"/>
                </a:lnTo>
                <a:lnTo>
                  <a:pt x="165220" y="1152906"/>
                </a:lnTo>
                <a:lnTo>
                  <a:pt x="192540" y="1103285"/>
                </a:lnTo>
                <a:lnTo>
                  <a:pt x="219760" y="1054265"/>
                </a:lnTo>
                <a:lnTo>
                  <a:pt x="246866" y="1005930"/>
                </a:lnTo>
                <a:lnTo>
                  <a:pt x="273843" y="958367"/>
                </a:lnTo>
                <a:lnTo>
                  <a:pt x="300678" y="911661"/>
                </a:lnTo>
                <a:lnTo>
                  <a:pt x="327355" y="865898"/>
                </a:lnTo>
                <a:lnTo>
                  <a:pt x="353860" y="821164"/>
                </a:lnTo>
                <a:lnTo>
                  <a:pt x="380180" y="777544"/>
                </a:lnTo>
                <a:lnTo>
                  <a:pt x="406300" y="735125"/>
                </a:lnTo>
                <a:lnTo>
                  <a:pt x="432206" y="693991"/>
                </a:lnTo>
                <a:lnTo>
                  <a:pt x="457883" y="654229"/>
                </a:lnTo>
                <a:lnTo>
                  <a:pt x="483317" y="615924"/>
                </a:lnTo>
                <a:lnTo>
                  <a:pt x="508494" y="579162"/>
                </a:lnTo>
                <a:lnTo>
                  <a:pt x="533400" y="544029"/>
                </a:lnTo>
                <a:lnTo>
                  <a:pt x="557707" y="510401"/>
                </a:lnTo>
                <a:lnTo>
                  <a:pt x="581177" y="478078"/>
                </a:lnTo>
                <a:lnTo>
                  <a:pt x="603923" y="447032"/>
                </a:lnTo>
                <a:lnTo>
                  <a:pt x="647700" y="388653"/>
                </a:lnTo>
                <a:lnTo>
                  <a:pt x="689952" y="335037"/>
                </a:lnTo>
                <a:lnTo>
                  <a:pt x="731596" y="285954"/>
                </a:lnTo>
                <a:lnTo>
                  <a:pt x="773544" y="241177"/>
                </a:lnTo>
                <a:lnTo>
                  <a:pt x="816711" y="200477"/>
                </a:lnTo>
                <a:lnTo>
                  <a:pt x="862012" y="163625"/>
                </a:lnTo>
                <a:lnTo>
                  <a:pt x="910361" y="130392"/>
                </a:lnTo>
                <a:lnTo>
                  <a:pt x="962672" y="100550"/>
                </a:lnTo>
                <a:lnTo>
                  <a:pt x="1019551" y="74152"/>
                </a:lnTo>
                <a:lnTo>
                  <a:pt x="1079625" y="52568"/>
                </a:lnTo>
                <a:lnTo>
                  <a:pt x="1142404" y="35633"/>
                </a:lnTo>
                <a:lnTo>
                  <a:pt x="1207660" y="22888"/>
                </a:lnTo>
                <a:lnTo>
                  <a:pt x="1275164" y="13877"/>
                </a:lnTo>
                <a:lnTo>
                  <a:pt x="1344687" y="8143"/>
                </a:lnTo>
                <a:lnTo>
                  <a:pt x="1416000" y="5229"/>
                </a:lnTo>
                <a:lnTo>
                  <a:pt x="1488876" y="4676"/>
                </a:lnTo>
                <a:lnTo>
                  <a:pt x="1525828" y="5143"/>
                </a:lnTo>
                <a:lnTo>
                  <a:pt x="1563085" y="6029"/>
                </a:lnTo>
                <a:lnTo>
                  <a:pt x="1600619" y="7277"/>
                </a:lnTo>
                <a:lnTo>
                  <a:pt x="1638400" y="8829"/>
                </a:lnTo>
                <a:lnTo>
                  <a:pt x="1676400" y="10629"/>
                </a:lnTo>
                <a:lnTo>
                  <a:pt x="1714961" y="11734"/>
                </a:lnTo>
                <a:lnTo>
                  <a:pt x="1754390" y="11468"/>
                </a:lnTo>
                <a:lnTo>
                  <a:pt x="1794600" y="10172"/>
                </a:lnTo>
                <a:lnTo>
                  <a:pt x="1835505" y="8191"/>
                </a:lnTo>
                <a:lnTo>
                  <a:pt x="1877020" y="5867"/>
                </a:lnTo>
                <a:lnTo>
                  <a:pt x="1919058" y="3543"/>
                </a:lnTo>
                <a:lnTo>
                  <a:pt x="1961535" y="1562"/>
                </a:lnTo>
                <a:lnTo>
                  <a:pt x="2004364" y="266"/>
                </a:lnTo>
                <a:lnTo>
                  <a:pt x="2047460" y="0"/>
                </a:lnTo>
                <a:lnTo>
                  <a:pt x="2090737" y="1104"/>
                </a:lnTo>
                <a:lnTo>
                  <a:pt x="2134109" y="3924"/>
                </a:lnTo>
                <a:lnTo>
                  <a:pt x="2177491" y="8801"/>
                </a:lnTo>
                <a:lnTo>
                  <a:pt x="2220796" y="16078"/>
                </a:lnTo>
                <a:lnTo>
                  <a:pt x="2263940" y="26098"/>
                </a:lnTo>
                <a:lnTo>
                  <a:pt x="2306835" y="39204"/>
                </a:lnTo>
                <a:lnTo>
                  <a:pt x="2349398" y="55740"/>
                </a:lnTo>
                <a:lnTo>
                  <a:pt x="2391541" y="76047"/>
                </a:lnTo>
                <a:lnTo>
                  <a:pt x="2433180" y="100469"/>
                </a:lnTo>
                <a:lnTo>
                  <a:pt x="2474228" y="129349"/>
                </a:lnTo>
                <a:lnTo>
                  <a:pt x="2514600" y="163029"/>
                </a:lnTo>
                <a:lnTo>
                  <a:pt x="2554464" y="201332"/>
                </a:lnTo>
                <a:lnTo>
                  <a:pt x="2594057" y="243706"/>
                </a:lnTo>
                <a:lnTo>
                  <a:pt x="2633393" y="289938"/>
                </a:lnTo>
                <a:lnTo>
                  <a:pt x="2672486" y="339813"/>
                </a:lnTo>
                <a:lnTo>
                  <a:pt x="2711350" y="393118"/>
                </a:lnTo>
                <a:lnTo>
                  <a:pt x="2750000" y="449637"/>
                </a:lnTo>
                <a:lnTo>
                  <a:pt x="2788450" y="509156"/>
                </a:lnTo>
                <a:lnTo>
                  <a:pt x="2826715" y="571461"/>
                </a:lnTo>
                <a:lnTo>
                  <a:pt x="2864808" y="636339"/>
                </a:lnTo>
                <a:lnTo>
                  <a:pt x="2902743" y="703573"/>
                </a:lnTo>
                <a:lnTo>
                  <a:pt x="2940536" y="772951"/>
                </a:lnTo>
                <a:lnTo>
                  <a:pt x="2978200" y="844257"/>
                </a:lnTo>
                <a:lnTo>
                  <a:pt x="3015750" y="917278"/>
                </a:lnTo>
                <a:lnTo>
                  <a:pt x="3053200" y="991800"/>
                </a:lnTo>
                <a:lnTo>
                  <a:pt x="3090564" y="1067607"/>
                </a:lnTo>
                <a:lnTo>
                  <a:pt x="3127857" y="1144485"/>
                </a:lnTo>
                <a:lnTo>
                  <a:pt x="3165093" y="1222221"/>
                </a:lnTo>
                <a:lnTo>
                  <a:pt x="3202285" y="1300600"/>
                </a:lnTo>
                <a:lnTo>
                  <a:pt x="3239450" y="1379408"/>
                </a:lnTo>
                <a:lnTo>
                  <a:pt x="3276600" y="1458429"/>
                </a:lnTo>
              </a:path>
            </a:pathLst>
          </a:custGeom>
          <a:noFill/>
          <a:ln w="9524">
            <a:solidFill>
              <a:srgbClr val="FF99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377" name="object 17"/>
          <p:cNvSpPr>
            <a:spLocks noChangeArrowheads="1"/>
          </p:cNvSpPr>
          <p:nvPr/>
        </p:nvSpPr>
        <p:spPr bwMode="auto">
          <a:xfrm>
            <a:off x="2420938" y="2019300"/>
            <a:ext cx="3548062" cy="569913"/>
          </a:xfrm>
          <a:prstGeom prst="rect">
            <a:avLst/>
          </a:pr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15378" name="object 18"/>
          <p:cNvSpPr>
            <a:spLocks noChangeArrowheads="1"/>
          </p:cNvSpPr>
          <p:nvPr/>
        </p:nvSpPr>
        <p:spPr bwMode="auto">
          <a:xfrm>
            <a:off x="5627688" y="2019300"/>
            <a:ext cx="401637" cy="569913"/>
          </a:xfrm>
          <a:prstGeom prst="rect">
            <a:avLst/>
          </a:pr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15379" name="object 19"/>
          <p:cNvSpPr>
            <a:spLocks noChangeArrowheads="1"/>
          </p:cNvSpPr>
          <p:nvPr/>
        </p:nvSpPr>
        <p:spPr bwMode="auto">
          <a:xfrm>
            <a:off x="5688013" y="2019300"/>
            <a:ext cx="404812" cy="569913"/>
          </a:xfrm>
          <a:prstGeom prst="rect">
            <a:avLst/>
          </a:prstGeom>
          <a:blipFill dpi="0" rotWithShape="1">
            <a:blip r:embed="rId1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15380" name="object 22"/>
          <p:cNvSpPr>
            <a:spLocks noChangeArrowheads="1"/>
          </p:cNvSpPr>
          <p:nvPr/>
        </p:nvSpPr>
        <p:spPr bwMode="auto">
          <a:xfrm>
            <a:off x="4348163" y="2505075"/>
            <a:ext cx="557212" cy="790575"/>
          </a:xfrm>
          <a:prstGeom prst="rect">
            <a:avLst/>
          </a:prstGeom>
          <a:blipFill dpi="0" rotWithShape="1">
            <a:blip r:embed="rId1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15381" name="object 23"/>
          <p:cNvSpPr>
            <a:spLocks noChangeArrowheads="1"/>
          </p:cNvSpPr>
          <p:nvPr/>
        </p:nvSpPr>
        <p:spPr bwMode="auto">
          <a:xfrm>
            <a:off x="3849688" y="2994025"/>
            <a:ext cx="754062" cy="76200"/>
          </a:xfrm>
          <a:prstGeom prst="rect">
            <a:avLst/>
          </a:prstGeom>
          <a:blipFill dpi="0" rotWithShape="1">
            <a:blip r:embed="rId1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cs typeface="Arial" panose="020B0604020202020204" pitchFamily="34" charset="0"/>
            </a:endParaRPr>
          </a:p>
        </p:txBody>
      </p:sp>
      <p:sp>
        <p:nvSpPr>
          <p:cNvPr id="15382" name="object 24"/>
          <p:cNvSpPr>
            <a:spLocks/>
          </p:cNvSpPr>
          <p:nvPr/>
        </p:nvSpPr>
        <p:spPr bwMode="auto">
          <a:xfrm>
            <a:off x="1671638" y="1446213"/>
            <a:ext cx="550862" cy="1658937"/>
          </a:xfrm>
          <a:custGeom>
            <a:avLst/>
            <a:gdLst>
              <a:gd name="T0" fmla="*/ 508629 w 551180"/>
              <a:gd name="T1" fmla="*/ 1590968 h 1657985"/>
              <a:gd name="T2" fmla="*/ 476904 w 551180"/>
              <a:gd name="T3" fmla="*/ 1601233 h 1657985"/>
              <a:gd name="T4" fmla="*/ 536422 w 551180"/>
              <a:gd name="T5" fmla="*/ 1662241 h 1657985"/>
              <a:gd name="T6" fmla="*/ 545481 w 551180"/>
              <a:gd name="T7" fmla="*/ 1603016 h 1657985"/>
              <a:gd name="T8" fmla="*/ 512488 w 551180"/>
              <a:gd name="T9" fmla="*/ 1603016 h 1657985"/>
              <a:gd name="T10" fmla="*/ 508629 w 551180"/>
              <a:gd name="T11" fmla="*/ 1590968 h 1657985"/>
              <a:gd name="T12" fmla="*/ 517627 w 551180"/>
              <a:gd name="T13" fmla="*/ 1588057 h 1657985"/>
              <a:gd name="T14" fmla="*/ 508629 w 551180"/>
              <a:gd name="T15" fmla="*/ 1590968 h 1657985"/>
              <a:gd name="T16" fmla="*/ 512488 w 551180"/>
              <a:gd name="T17" fmla="*/ 1603016 h 1657985"/>
              <a:gd name="T18" fmla="*/ 521479 w 551180"/>
              <a:gd name="T19" fmla="*/ 1600087 h 1657985"/>
              <a:gd name="T20" fmla="*/ 517627 w 551180"/>
              <a:gd name="T21" fmla="*/ 1588057 h 1657985"/>
              <a:gd name="T22" fmla="*/ 549339 w 551180"/>
              <a:gd name="T23" fmla="*/ 1577797 h 1657985"/>
              <a:gd name="T24" fmla="*/ 517627 w 551180"/>
              <a:gd name="T25" fmla="*/ 1588057 h 1657985"/>
              <a:gd name="T26" fmla="*/ 521479 w 551180"/>
              <a:gd name="T27" fmla="*/ 1600087 h 1657985"/>
              <a:gd name="T28" fmla="*/ 512488 w 551180"/>
              <a:gd name="T29" fmla="*/ 1603016 h 1657985"/>
              <a:gd name="T30" fmla="*/ 545481 w 551180"/>
              <a:gd name="T31" fmla="*/ 1603016 h 1657985"/>
              <a:gd name="T32" fmla="*/ 549339 w 551180"/>
              <a:gd name="T33" fmla="*/ 1577797 h 1657985"/>
              <a:gd name="T34" fmla="*/ 9119 w 551180"/>
              <a:gd name="T35" fmla="*/ 0 h 1657985"/>
              <a:gd name="T36" fmla="*/ 0 w 551180"/>
              <a:gd name="T37" fmla="*/ 2804 h 1657985"/>
              <a:gd name="T38" fmla="*/ 508629 w 551180"/>
              <a:gd name="T39" fmla="*/ 1590968 h 1657985"/>
              <a:gd name="T40" fmla="*/ 517627 w 551180"/>
              <a:gd name="T41" fmla="*/ 1588057 h 1657985"/>
              <a:gd name="T42" fmla="*/ 9119 w 551180"/>
              <a:gd name="T43" fmla="*/ 0 h 165798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51180" h="1657985">
                <a:moveTo>
                  <a:pt x="510099" y="1586409"/>
                </a:moveTo>
                <a:lnTo>
                  <a:pt x="478282" y="1596644"/>
                </a:lnTo>
                <a:lnTo>
                  <a:pt x="537972" y="1657477"/>
                </a:lnTo>
                <a:lnTo>
                  <a:pt x="547057" y="1598422"/>
                </a:lnTo>
                <a:lnTo>
                  <a:pt x="513969" y="1598422"/>
                </a:lnTo>
                <a:lnTo>
                  <a:pt x="510099" y="1586409"/>
                </a:lnTo>
                <a:close/>
              </a:path>
              <a:path w="551180" h="1657985">
                <a:moveTo>
                  <a:pt x="519123" y="1583506"/>
                </a:moveTo>
                <a:lnTo>
                  <a:pt x="510099" y="1586409"/>
                </a:lnTo>
                <a:lnTo>
                  <a:pt x="513969" y="1598422"/>
                </a:lnTo>
                <a:lnTo>
                  <a:pt x="522986" y="1595501"/>
                </a:lnTo>
                <a:lnTo>
                  <a:pt x="519123" y="1583506"/>
                </a:lnTo>
                <a:close/>
              </a:path>
              <a:path w="551180" h="1657985">
                <a:moveTo>
                  <a:pt x="550926" y="1573276"/>
                </a:moveTo>
                <a:lnTo>
                  <a:pt x="519123" y="1583506"/>
                </a:lnTo>
                <a:lnTo>
                  <a:pt x="522986" y="1595501"/>
                </a:lnTo>
                <a:lnTo>
                  <a:pt x="513969" y="1598422"/>
                </a:lnTo>
                <a:lnTo>
                  <a:pt x="547057" y="1598422"/>
                </a:lnTo>
                <a:lnTo>
                  <a:pt x="550926" y="1573276"/>
                </a:lnTo>
                <a:close/>
              </a:path>
              <a:path w="551180" h="1657985">
                <a:moveTo>
                  <a:pt x="9144" y="0"/>
                </a:moveTo>
                <a:lnTo>
                  <a:pt x="0" y="2794"/>
                </a:lnTo>
                <a:lnTo>
                  <a:pt x="510099" y="1586409"/>
                </a:lnTo>
                <a:lnTo>
                  <a:pt x="519123" y="1583506"/>
                </a:lnTo>
                <a:lnTo>
                  <a:pt x="9144" y="0"/>
                </a:lnTo>
                <a:close/>
              </a:path>
            </a:pathLst>
          </a:custGeom>
          <a:solidFill>
            <a:srgbClr val="FFFFFF"/>
          </a:solidFill>
          <a:ln w="12700">
            <a:solidFill>
              <a:schemeClr val="tx1"/>
            </a:solidFill>
            <a:round/>
            <a:headEnd/>
            <a:tailEnd/>
          </a:ln>
        </p:spPr>
        <p:txBody>
          <a:bodyPr lIns="0" tIns="0" rIns="0" bIns="0"/>
          <a:lstStyle/>
          <a:p>
            <a:endParaRPr lang="en-US"/>
          </a:p>
        </p:txBody>
      </p:sp>
      <p:sp>
        <p:nvSpPr>
          <p:cNvPr id="15383" name="object 25"/>
          <p:cNvSpPr>
            <a:spLocks/>
          </p:cNvSpPr>
          <p:nvPr/>
        </p:nvSpPr>
        <p:spPr bwMode="auto">
          <a:xfrm>
            <a:off x="3695700" y="2438400"/>
            <a:ext cx="76200" cy="1143000"/>
          </a:xfrm>
          <a:custGeom>
            <a:avLst/>
            <a:gdLst>
              <a:gd name="T0" fmla="*/ 33274 w 76200"/>
              <a:gd name="T1" fmla="*/ 1066291 h 1143000"/>
              <a:gd name="T2" fmla="*/ 0 w 76200"/>
              <a:gd name="T3" fmla="*/ 1066291 h 1143000"/>
              <a:gd name="T4" fmla="*/ 38100 w 76200"/>
              <a:gd name="T5" fmla="*/ 1142491 h 1143000"/>
              <a:gd name="T6" fmla="*/ 69850 w 76200"/>
              <a:gd name="T7" fmla="*/ 1078991 h 1143000"/>
              <a:gd name="T8" fmla="*/ 33274 w 76200"/>
              <a:gd name="T9" fmla="*/ 1078991 h 1143000"/>
              <a:gd name="T10" fmla="*/ 33274 w 76200"/>
              <a:gd name="T11" fmla="*/ 1066291 h 1143000"/>
              <a:gd name="T12" fmla="*/ 42799 w 76200"/>
              <a:gd name="T13" fmla="*/ 0 h 1143000"/>
              <a:gd name="T14" fmla="*/ 33274 w 76200"/>
              <a:gd name="T15" fmla="*/ 0 h 1143000"/>
              <a:gd name="T16" fmla="*/ 33274 w 76200"/>
              <a:gd name="T17" fmla="*/ 1078991 h 1143000"/>
              <a:gd name="T18" fmla="*/ 42799 w 76200"/>
              <a:gd name="T19" fmla="*/ 1078991 h 1143000"/>
              <a:gd name="T20" fmla="*/ 42799 w 76200"/>
              <a:gd name="T21" fmla="*/ 0 h 1143000"/>
              <a:gd name="T22" fmla="*/ 76200 w 76200"/>
              <a:gd name="T23" fmla="*/ 1066291 h 1143000"/>
              <a:gd name="T24" fmla="*/ 42799 w 76200"/>
              <a:gd name="T25" fmla="*/ 1066291 h 1143000"/>
              <a:gd name="T26" fmla="*/ 42799 w 76200"/>
              <a:gd name="T27" fmla="*/ 1078991 h 1143000"/>
              <a:gd name="T28" fmla="*/ 69850 w 76200"/>
              <a:gd name="T29" fmla="*/ 1078991 h 1143000"/>
              <a:gd name="T30" fmla="*/ 76200 w 76200"/>
              <a:gd name="T31" fmla="*/ 1066291 h 11430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6200" h="1143000">
                <a:moveTo>
                  <a:pt x="33274" y="1066291"/>
                </a:moveTo>
                <a:lnTo>
                  <a:pt x="0" y="1066291"/>
                </a:lnTo>
                <a:lnTo>
                  <a:pt x="38100" y="1142491"/>
                </a:lnTo>
                <a:lnTo>
                  <a:pt x="69850" y="1078991"/>
                </a:lnTo>
                <a:lnTo>
                  <a:pt x="33274" y="1078991"/>
                </a:lnTo>
                <a:lnTo>
                  <a:pt x="33274" y="1066291"/>
                </a:lnTo>
                <a:close/>
              </a:path>
              <a:path w="76200" h="1143000">
                <a:moveTo>
                  <a:pt x="42799" y="0"/>
                </a:moveTo>
                <a:lnTo>
                  <a:pt x="33274" y="0"/>
                </a:lnTo>
                <a:lnTo>
                  <a:pt x="33274" y="1078991"/>
                </a:lnTo>
                <a:lnTo>
                  <a:pt x="42799" y="1078991"/>
                </a:lnTo>
                <a:lnTo>
                  <a:pt x="42799" y="0"/>
                </a:lnTo>
                <a:close/>
              </a:path>
              <a:path w="76200" h="1143000">
                <a:moveTo>
                  <a:pt x="76200" y="1066291"/>
                </a:moveTo>
                <a:lnTo>
                  <a:pt x="42799" y="1066291"/>
                </a:lnTo>
                <a:lnTo>
                  <a:pt x="42799" y="1078991"/>
                </a:lnTo>
                <a:lnTo>
                  <a:pt x="69850" y="1078991"/>
                </a:lnTo>
                <a:lnTo>
                  <a:pt x="76200" y="1066291"/>
                </a:lnTo>
                <a:close/>
              </a:path>
            </a:pathLst>
          </a:custGeom>
          <a:solidFill>
            <a:srgbClr val="FFFFFF"/>
          </a:solidFill>
          <a:ln w="19050">
            <a:solidFill>
              <a:schemeClr val="tx1"/>
            </a:solidFill>
            <a:round/>
            <a:headEnd/>
            <a:tailEnd/>
          </a:ln>
        </p:spPr>
        <p:txBody>
          <a:bodyPr lIns="0" tIns="0" rIns="0" bIns="0"/>
          <a:lstStyle/>
          <a:p>
            <a:endParaRPr lang="en-US"/>
          </a:p>
        </p:txBody>
      </p:sp>
      <p:sp>
        <p:nvSpPr>
          <p:cNvPr id="15384" name="object 26"/>
          <p:cNvSpPr>
            <a:spLocks/>
          </p:cNvSpPr>
          <p:nvPr/>
        </p:nvSpPr>
        <p:spPr bwMode="auto">
          <a:xfrm>
            <a:off x="5715000" y="1827213"/>
            <a:ext cx="385763" cy="763587"/>
          </a:xfrm>
          <a:custGeom>
            <a:avLst/>
            <a:gdLst>
              <a:gd name="T0" fmla="*/ 0 w 385445"/>
              <a:gd name="T1" fmla="*/ 674727 h 764539"/>
              <a:gd name="T2" fmla="*/ 0 w 385445"/>
              <a:gd name="T3" fmla="*/ 759413 h 764539"/>
              <a:gd name="T4" fmla="*/ 68479 w 385445"/>
              <a:gd name="T5" fmla="*/ 708550 h 764539"/>
              <a:gd name="T6" fmla="*/ 61583 w 385445"/>
              <a:gd name="T7" fmla="*/ 705143 h 764539"/>
              <a:gd name="T8" fmla="*/ 32773 w 385445"/>
              <a:gd name="T9" fmla="*/ 705143 h 764539"/>
              <a:gd name="T10" fmla="*/ 24229 w 385445"/>
              <a:gd name="T11" fmla="*/ 700851 h 764539"/>
              <a:gd name="T12" fmla="*/ 29954 w 385445"/>
              <a:gd name="T13" fmla="*/ 689519 h 764539"/>
              <a:gd name="T14" fmla="*/ 0 w 385445"/>
              <a:gd name="T15" fmla="*/ 674727 h 764539"/>
              <a:gd name="T16" fmla="*/ 29954 w 385445"/>
              <a:gd name="T17" fmla="*/ 689519 h 764539"/>
              <a:gd name="T18" fmla="*/ 24229 w 385445"/>
              <a:gd name="T19" fmla="*/ 700851 h 764539"/>
              <a:gd name="T20" fmla="*/ 32773 w 385445"/>
              <a:gd name="T21" fmla="*/ 705143 h 764539"/>
              <a:gd name="T22" fmla="*/ 38529 w 385445"/>
              <a:gd name="T23" fmla="*/ 693755 h 764539"/>
              <a:gd name="T24" fmla="*/ 29954 w 385445"/>
              <a:gd name="T25" fmla="*/ 689519 h 764539"/>
              <a:gd name="T26" fmla="*/ 38529 w 385445"/>
              <a:gd name="T27" fmla="*/ 693755 h 764539"/>
              <a:gd name="T28" fmla="*/ 32773 w 385445"/>
              <a:gd name="T29" fmla="*/ 705143 h 764539"/>
              <a:gd name="T30" fmla="*/ 61583 w 385445"/>
              <a:gd name="T31" fmla="*/ 705143 h 764539"/>
              <a:gd name="T32" fmla="*/ 38529 w 385445"/>
              <a:gd name="T33" fmla="*/ 693755 h 764539"/>
              <a:gd name="T34" fmla="*/ 378239 w 385445"/>
              <a:gd name="T35" fmla="*/ 0 h 764539"/>
              <a:gd name="T36" fmla="*/ 29954 w 385445"/>
              <a:gd name="T37" fmla="*/ 689519 h 764539"/>
              <a:gd name="T38" fmla="*/ 38529 w 385445"/>
              <a:gd name="T39" fmla="*/ 693755 h 764539"/>
              <a:gd name="T40" fmla="*/ 386909 w 385445"/>
              <a:gd name="T41" fmla="*/ 4293 h 764539"/>
              <a:gd name="T42" fmla="*/ 378239 w 385445"/>
              <a:gd name="T43" fmla="*/ 0 h 7645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5445" h="764539">
                <a:moveTo>
                  <a:pt x="0" y="678942"/>
                </a:moveTo>
                <a:lnTo>
                  <a:pt x="0" y="764159"/>
                </a:lnTo>
                <a:lnTo>
                  <a:pt x="68199" y="712978"/>
                </a:lnTo>
                <a:lnTo>
                  <a:pt x="61328" y="709549"/>
                </a:lnTo>
                <a:lnTo>
                  <a:pt x="32638" y="709549"/>
                </a:lnTo>
                <a:lnTo>
                  <a:pt x="24129" y="705231"/>
                </a:lnTo>
                <a:lnTo>
                  <a:pt x="29829" y="693829"/>
                </a:lnTo>
                <a:lnTo>
                  <a:pt x="0" y="678942"/>
                </a:lnTo>
                <a:close/>
              </a:path>
              <a:path w="385445" h="764539">
                <a:moveTo>
                  <a:pt x="29829" y="693829"/>
                </a:moveTo>
                <a:lnTo>
                  <a:pt x="24129" y="705231"/>
                </a:lnTo>
                <a:lnTo>
                  <a:pt x="32638" y="709549"/>
                </a:lnTo>
                <a:lnTo>
                  <a:pt x="38369" y="698090"/>
                </a:lnTo>
                <a:lnTo>
                  <a:pt x="29829" y="693829"/>
                </a:lnTo>
                <a:close/>
              </a:path>
              <a:path w="385445" h="764539">
                <a:moveTo>
                  <a:pt x="38369" y="698090"/>
                </a:moveTo>
                <a:lnTo>
                  <a:pt x="32638" y="709549"/>
                </a:lnTo>
                <a:lnTo>
                  <a:pt x="61328" y="709549"/>
                </a:lnTo>
                <a:lnTo>
                  <a:pt x="38369" y="698090"/>
                </a:lnTo>
                <a:close/>
              </a:path>
              <a:path w="385445" h="764539">
                <a:moveTo>
                  <a:pt x="376682" y="0"/>
                </a:moveTo>
                <a:lnTo>
                  <a:pt x="29829" y="693829"/>
                </a:lnTo>
                <a:lnTo>
                  <a:pt x="38369" y="698090"/>
                </a:lnTo>
                <a:lnTo>
                  <a:pt x="385317" y="4318"/>
                </a:lnTo>
                <a:lnTo>
                  <a:pt x="376682" y="0"/>
                </a:lnTo>
                <a:close/>
              </a:path>
            </a:pathLst>
          </a:custGeom>
          <a:solidFill>
            <a:srgbClr val="FFFFFF"/>
          </a:solidFill>
          <a:ln w="12700">
            <a:solidFill>
              <a:schemeClr val="tx1"/>
            </a:solidFill>
            <a:round/>
            <a:headEnd/>
            <a:tailEnd/>
          </a:ln>
        </p:spPr>
        <p:txBody>
          <a:bodyPr lIns="0" tIns="0" rIns="0" bIns="0"/>
          <a:lstStyle/>
          <a:p>
            <a:endParaRPr lang="en-US"/>
          </a:p>
        </p:txBody>
      </p:sp>
      <p:sp>
        <p:nvSpPr>
          <p:cNvPr id="15385" name="object 27"/>
          <p:cNvSpPr>
            <a:spLocks/>
          </p:cNvSpPr>
          <p:nvPr/>
        </p:nvSpPr>
        <p:spPr bwMode="auto">
          <a:xfrm>
            <a:off x="6477000" y="2870200"/>
            <a:ext cx="460375" cy="558800"/>
          </a:xfrm>
          <a:custGeom>
            <a:avLst/>
            <a:gdLst>
              <a:gd name="T0" fmla="*/ 18920 w 461009"/>
              <a:gd name="T1" fmla="*/ 477819 h 558164"/>
              <a:gd name="T2" fmla="*/ 0 w 461009"/>
              <a:gd name="T3" fmla="*/ 561351 h 558164"/>
              <a:gd name="T4" fmla="*/ 77316 w 461009"/>
              <a:gd name="T5" fmla="*/ 526610 h 558164"/>
              <a:gd name="T6" fmla="*/ 63557 w 461009"/>
              <a:gd name="T7" fmla="*/ 515115 h 558164"/>
              <a:gd name="T8" fmla="*/ 43767 w 461009"/>
              <a:gd name="T9" fmla="*/ 515115 h 558164"/>
              <a:gd name="T10" fmla="*/ 36452 w 461009"/>
              <a:gd name="T11" fmla="*/ 508984 h 558164"/>
              <a:gd name="T12" fmla="*/ 44450 w 461009"/>
              <a:gd name="T13" fmla="*/ 499150 h 558164"/>
              <a:gd name="T14" fmla="*/ 18920 w 461009"/>
              <a:gd name="T15" fmla="*/ 477819 h 558164"/>
              <a:gd name="T16" fmla="*/ 44450 w 461009"/>
              <a:gd name="T17" fmla="*/ 499150 h 558164"/>
              <a:gd name="T18" fmla="*/ 36452 w 461009"/>
              <a:gd name="T19" fmla="*/ 508984 h 558164"/>
              <a:gd name="T20" fmla="*/ 43767 w 461009"/>
              <a:gd name="T21" fmla="*/ 515115 h 558164"/>
              <a:gd name="T22" fmla="*/ 51774 w 461009"/>
              <a:gd name="T23" fmla="*/ 505269 h 558164"/>
              <a:gd name="T24" fmla="*/ 44450 w 461009"/>
              <a:gd name="T25" fmla="*/ 499150 h 558164"/>
              <a:gd name="T26" fmla="*/ 51774 w 461009"/>
              <a:gd name="T27" fmla="*/ 505269 h 558164"/>
              <a:gd name="T28" fmla="*/ 43767 w 461009"/>
              <a:gd name="T29" fmla="*/ 515115 h 558164"/>
              <a:gd name="T30" fmla="*/ 63557 w 461009"/>
              <a:gd name="T31" fmla="*/ 515115 h 558164"/>
              <a:gd name="T32" fmla="*/ 51774 w 461009"/>
              <a:gd name="T33" fmla="*/ 505269 h 558164"/>
              <a:gd name="T34" fmla="*/ 450407 w 461009"/>
              <a:gd name="T35" fmla="*/ 0 h 558164"/>
              <a:gd name="T36" fmla="*/ 44450 w 461009"/>
              <a:gd name="T37" fmla="*/ 499150 h 558164"/>
              <a:gd name="T38" fmla="*/ 51774 w 461009"/>
              <a:gd name="T39" fmla="*/ 505269 h 558164"/>
              <a:gd name="T40" fmla="*/ 457722 w 461009"/>
              <a:gd name="T41" fmla="*/ 6130 h 558164"/>
              <a:gd name="T42" fmla="*/ 450407 w 461009"/>
              <a:gd name="T43" fmla="*/ 0 h 55816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61009" h="558164">
                <a:moveTo>
                  <a:pt x="19050" y="475106"/>
                </a:moveTo>
                <a:lnTo>
                  <a:pt x="0" y="558164"/>
                </a:lnTo>
                <a:lnTo>
                  <a:pt x="77850" y="523620"/>
                </a:lnTo>
                <a:lnTo>
                  <a:pt x="63997" y="512190"/>
                </a:lnTo>
                <a:lnTo>
                  <a:pt x="44069" y="512190"/>
                </a:lnTo>
                <a:lnTo>
                  <a:pt x="36702" y="506094"/>
                </a:lnTo>
                <a:lnTo>
                  <a:pt x="44756" y="496316"/>
                </a:lnTo>
                <a:lnTo>
                  <a:pt x="19050" y="475106"/>
                </a:lnTo>
                <a:close/>
              </a:path>
              <a:path w="461009" h="558164">
                <a:moveTo>
                  <a:pt x="44756" y="496316"/>
                </a:moveTo>
                <a:lnTo>
                  <a:pt x="36702" y="506094"/>
                </a:lnTo>
                <a:lnTo>
                  <a:pt x="44069" y="512190"/>
                </a:lnTo>
                <a:lnTo>
                  <a:pt x="52131" y="502401"/>
                </a:lnTo>
                <a:lnTo>
                  <a:pt x="44756" y="496316"/>
                </a:lnTo>
                <a:close/>
              </a:path>
              <a:path w="461009" h="558164">
                <a:moveTo>
                  <a:pt x="52131" y="502401"/>
                </a:moveTo>
                <a:lnTo>
                  <a:pt x="44069" y="512190"/>
                </a:lnTo>
                <a:lnTo>
                  <a:pt x="63997" y="512190"/>
                </a:lnTo>
                <a:lnTo>
                  <a:pt x="52131" y="502401"/>
                </a:lnTo>
                <a:close/>
              </a:path>
              <a:path w="461009" h="558164">
                <a:moveTo>
                  <a:pt x="453517" y="0"/>
                </a:moveTo>
                <a:lnTo>
                  <a:pt x="44756" y="496316"/>
                </a:lnTo>
                <a:lnTo>
                  <a:pt x="52131" y="502401"/>
                </a:lnTo>
                <a:lnTo>
                  <a:pt x="460882" y="6095"/>
                </a:lnTo>
                <a:lnTo>
                  <a:pt x="453517" y="0"/>
                </a:lnTo>
                <a:close/>
              </a:path>
            </a:pathLst>
          </a:custGeom>
          <a:solidFill>
            <a:srgbClr val="FFFFFF"/>
          </a:solidFill>
          <a:ln w="12700">
            <a:solidFill>
              <a:schemeClr val="tx1"/>
            </a:solidFill>
            <a:round/>
            <a:headEnd/>
            <a:tailEnd/>
          </a:ln>
        </p:spPr>
        <p:txBody>
          <a:bodyPr lIns="0" tIns="0" rIns="0" bIns="0"/>
          <a:lstStyle/>
          <a:p>
            <a:endParaRPr lang="en-US"/>
          </a:p>
        </p:txBody>
      </p:sp>
      <p:sp>
        <p:nvSpPr>
          <p:cNvPr id="15386" name="object 28"/>
          <p:cNvSpPr>
            <a:spLocks/>
          </p:cNvSpPr>
          <p:nvPr/>
        </p:nvSpPr>
        <p:spPr bwMode="auto">
          <a:xfrm>
            <a:off x="7391400" y="3752850"/>
            <a:ext cx="342900" cy="438150"/>
          </a:xfrm>
          <a:custGeom>
            <a:avLst/>
            <a:gdLst>
              <a:gd name="T0" fmla="*/ 8573 w 347345"/>
              <a:gd name="T1" fmla="*/ 164792 h 535939"/>
              <a:gd name="T2" fmla="*/ 0 w 347345"/>
              <a:gd name="T3" fmla="*/ 195728 h 535939"/>
              <a:gd name="T4" fmla="*/ 68707 w 347345"/>
              <a:gd name="T5" fmla="*/ 179866 h 535939"/>
              <a:gd name="T6" fmla="*/ 57977 w 347345"/>
              <a:gd name="T7" fmla="*/ 177175 h 535939"/>
              <a:gd name="T8" fmla="*/ 35961 w 347345"/>
              <a:gd name="T9" fmla="*/ 177175 h 535939"/>
              <a:gd name="T10" fmla="*/ 28459 w 347345"/>
              <a:gd name="T11" fmla="*/ 175273 h 535939"/>
              <a:gd name="T12" fmla="*/ 34877 w 347345"/>
              <a:gd name="T13" fmla="*/ 171385 h 535939"/>
              <a:gd name="T14" fmla="*/ 8573 w 347345"/>
              <a:gd name="T15" fmla="*/ 164792 h 535939"/>
              <a:gd name="T16" fmla="*/ 34877 w 347345"/>
              <a:gd name="T17" fmla="*/ 171385 h 535939"/>
              <a:gd name="T18" fmla="*/ 28459 w 347345"/>
              <a:gd name="T19" fmla="*/ 175273 h 535939"/>
              <a:gd name="T20" fmla="*/ 35961 w 347345"/>
              <a:gd name="T21" fmla="*/ 177175 h 535939"/>
              <a:gd name="T22" fmla="*/ 42404 w 347345"/>
              <a:gd name="T23" fmla="*/ 173272 h 535939"/>
              <a:gd name="T24" fmla="*/ 34877 w 347345"/>
              <a:gd name="T25" fmla="*/ 171385 h 535939"/>
              <a:gd name="T26" fmla="*/ 42404 w 347345"/>
              <a:gd name="T27" fmla="*/ 173272 h 535939"/>
              <a:gd name="T28" fmla="*/ 35961 w 347345"/>
              <a:gd name="T29" fmla="*/ 177175 h 535939"/>
              <a:gd name="T30" fmla="*/ 57977 w 347345"/>
              <a:gd name="T31" fmla="*/ 177175 h 535939"/>
              <a:gd name="T32" fmla="*/ 42404 w 347345"/>
              <a:gd name="T33" fmla="*/ 173272 h 535939"/>
              <a:gd name="T34" fmla="*/ 317702 w 347345"/>
              <a:gd name="T35" fmla="*/ 0 h 535939"/>
              <a:gd name="T36" fmla="*/ 34877 w 347345"/>
              <a:gd name="T37" fmla="*/ 171385 h 535939"/>
              <a:gd name="T38" fmla="*/ 42404 w 347345"/>
              <a:gd name="T39" fmla="*/ 173272 h 535939"/>
              <a:gd name="T40" fmla="*/ 325325 w 347345"/>
              <a:gd name="T41" fmla="*/ 1855 h 535939"/>
              <a:gd name="T42" fmla="*/ 317702 w 347345"/>
              <a:gd name="T43" fmla="*/ 0 h 5359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7345" h="535939">
                <a:moveTo>
                  <a:pt x="9144" y="451231"/>
                </a:moveTo>
                <a:lnTo>
                  <a:pt x="0" y="535939"/>
                </a:lnTo>
                <a:lnTo>
                  <a:pt x="73278" y="492506"/>
                </a:lnTo>
                <a:lnTo>
                  <a:pt x="61833" y="485139"/>
                </a:lnTo>
                <a:lnTo>
                  <a:pt x="38353" y="485139"/>
                </a:lnTo>
                <a:lnTo>
                  <a:pt x="30352" y="479932"/>
                </a:lnTo>
                <a:lnTo>
                  <a:pt x="37197" y="469284"/>
                </a:lnTo>
                <a:lnTo>
                  <a:pt x="9144" y="451231"/>
                </a:lnTo>
                <a:close/>
              </a:path>
              <a:path w="347345" h="535939">
                <a:moveTo>
                  <a:pt x="37197" y="469284"/>
                </a:moveTo>
                <a:lnTo>
                  <a:pt x="30352" y="479932"/>
                </a:lnTo>
                <a:lnTo>
                  <a:pt x="38353" y="485139"/>
                </a:lnTo>
                <a:lnTo>
                  <a:pt x="45225" y="474451"/>
                </a:lnTo>
                <a:lnTo>
                  <a:pt x="37197" y="469284"/>
                </a:lnTo>
                <a:close/>
              </a:path>
              <a:path w="347345" h="535939">
                <a:moveTo>
                  <a:pt x="45225" y="474451"/>
                </a:moveTo>
                <a:lnTo>
                  <a:pt x="38353" y="485139"/>
                </a:lnTo>
                <a:lnTo>
                  <a:pt x="61833" y="485139"/>
                </a:lnTo>
                <a:lnTo>
                  <a:pt x="45225" y="474451"/>
                </a:lnTo>
                <a:close/>
              </a:path>
              <a:path w="347345" h="535939">
                <a:moveTo>
                  <a:pt x="338835" y="0"/>
                </a:moveTo>
                <a:lnTo>
                  <a:pt x="37197" y="469284"/>
                </a:lnTo>
                <a:lnTo>
                  <a:pt x="45225" y="474451"/>
                </a:lnTo>
                <a:lnTo>
                  <a:pt x="346964" y="5079"/>
                </a:lnTo>
                <a:lnTo>
                  <a:pt x="338835" y="0"/>
                </a:lnTo>
                <a:close/>
              </a:path>
            </a:pathLst>
          </a:custGeom>
          <a:solidFill>
            <a:srgbClr val="FFFFFF"/>
          </a:solidFill>
          <a:ln w="12700">
            <a:solidFill>
              <a:schemeClr val="tx1"/>
            </a:solidFill>
            <a:round/>
            <a:headEnd/>
            <a:tailEnd/>
          </a:ln>
        </p:spPr>
        <p:txBody>
          <a:bodyPr lIns="0" tIns="0" rIns="0" bIns="0"/>
          <a:lstStyle/>
          <a:p>
            <a:endParaRPr lang="en-US"/>
          </a:p>
        </p:txBody>
      </p:sp>
      <p:sp>
        <p:nvSpPr>
          <p:cNvPr id="29" name="object 29"/>
          <p:cNvSpPr txBox="1"/>
          <p:nvPr/>
        </p:nvSpPr>
        <p:spPr>
          <a:xfrm>
            <a:off x="803275" y="5983288"/>
            <a:ext cx="7759700" cy="719137"/>
          </a:xfrm>
          <a:prstGeom prst="rect">
            <a:avLst/>
          </a:prstGeom>
        </p:spPr>
        <p:txBody>
          <a:bodyPr lIns="0" tIns="0" rIns="0" bIns="0">
            <a:spAutoFit/>
          </a:bodyPr>
          <a:lstStyle/>
          <a:p>
            <a:pPr marL="12700" eaLnBrk="1" hangingPunct="1">
              <a:defRPr/>
            </a:pPr>
            <a:r>
              <a:rPr sz="2200" b="1" dirty="0">
                <a:solidFill>
                  <a:srgbClr val="66FF33"/>
                </a:solidFill>
                <a:latin typeface="Times New Roman"/>
                <a:cs typeface="Times New Roman"/>
              </a:rPr>
              <a:t>Ja</a:t>
            </a:r>
            <a:r>
              <a:rPr sz="2200" b="1" spc="-5" dirty="0">
                <a:solidFill>
                  <a:srgbClr val="66FF33"/>
                </a:solidFill>
                <a:latin typeface="Times New Roman"/>
                <a:cs typeface="Times New Roman"/>
              </a:rPr>
              <a:t>n |</a:t>
            </a:r>
            <a:r>
              <a:rPr sz="2200" b="1" spc="5" dirty="0">
                <a:solidFill>
                  <a:srgbClr val="66FF33"/>
                </a:solidFill>
                <a:latin typeface="Times New Roman"/>
                <a:cs typeface="Times New Roman"/>
              </a:rPr>
              <a:t> </a:t>
            </a:r>
            <a:r>
              <a:rPr sz="2200" b="1" spc="-5" dirty="0">
                <a:solidFill>
                  <a:srgbClr val="66FF33"/>
                </a:solidFill>
                <a:latin typeface="Times New Roman"/>
                <a:cs typeface="Times New Roman"/>
              </a:rPr>
              <a:t>Feb</a:t>
            </a:r>
            <a:r>
              <a:rPr sz="2200" b="1" spc="5" dirty="0">
                <a:solidFill>
                  <a:srgbClr val="66FF33"/>
                </a:solidFill>
                <a:latin typeface="Times New Roman"/>
                <a:cs typeface="Times New Roman"/>
              </a:rPr>
              <a:t> </a:t>
            </a:r>
            <a:r>
              <a:rPr sz="2200" b="1" spc="-5" dirty="0">
                <a:solidFill>
                  <a:srgbClr val="66FF33"/>
                </a:solidFill>
                <a:latin typeface="Times New Roman"/>
                <a:cs typeface="Times New Roman"/>
              </a:rPr>
              <a:t>|</a:t>
            </a:r>
            <a:r>
              <a:rPr sz="2200" b="1" spc="5" dirty="0">
                <a:solidFill>
                  <a:srgbClr val="66FF33"/>
                </a:solidFill>
                <a:latin typeface="Times New Roman"/>
                <a:cs typeface="Times New Roman"/>
              </a:rPr>
              <a:t> </a:t>
            </a:r>
            <a:r>
              <a:rPr sz="2200" b="1" spc="-5" dirty="0">
                <a:solidFill>
                  <a:schemeClr val="accent6"/>
                </a:solidFill>
                <a:latin typeface="Times New Roman"/>
                <a:cs typeface="Times New Roman"/>
              </a:rPr>
              <a:t>M</a:t>
            </a:r>
            <a:r>
              <a:rPr sz="2200" b="1" dirty="0">
                <a:solidFill>
                  <a:schemeClr val="accent6"/>
                </a:solidFill>
                <a:latin typeface="Times New Roman"/>
                <a:cs typeface="Times New Roman"/>
              </a:rPr>
              <a:t>a</a:t>
            </a:r>
            <a:r>
              <a:rPr sz="2200" b="1" spc="-5" dirty="0">
                <a:solidFill>
                  <a:schemeClr val="accent6"/>
                </a:solidFill>
                <a:latin typeface="Times New Roman"/>
                <a:cs typeface="Times New Roman"/>
              </a:rPr>
              <a:t>r</a:t>
            </a:r>
            <a:r>
              <a:rPr sz="2200" b="1" spc="-50" dirty="0">
                <a:solidFill>
                  <a:schemeClr val="accent6"/>
                </a:solidFill>
                <a:latin typeface="Times New Roman"/>
                <a:cs typeface="Times New Roman"/>
              </a:rPr>
              <a:t> </a:t>
            </a:r>
            <a:r>
              <a:rPr sz="2200" b="1" spc="-5" dirty="0">
                <a:solidFill>
                  <a:schemeClr val="accent6"/>
                </a:solidFill>
                <a:latin typeface="Times New Roman"/>
                <a:cs typeface="Times New Roman"/>
              </a:rPr>
              <a:t>|</a:t>
            </a:r>
            <a:r>
              <a:rPr sz="2200" b="1" spc="-110" dirty="0">
                <a:solidFill>
                  <a:schemeClr val="accent6"/>
                </a:solidFill>
                <a:latin typeface="Times New Roman"/>
                <a:cs typeface="Times New Roman"/>
              </a:rPr>
              <a:t> </a:t>
            </a:r>
            <a:r>
              <a:rPr sz="2200" b="1" spc="-5" dirty="0">
                <a:solidFill>
                  <a:schemeClr val="accent6"/>
                </a:solidFill>
                <a:latin typeface="Times New Roman"/>
                <a:cs typeface="Times New Roman"/>
              </a:rPr>
              <a:t>Apr</a:t>
            </a:r>
            <a:r>
              <a:rPr sz="2200" b="1" spc="-35" dirty="0">
                <a:solidFill>
                  <a:schemeClr val="accent6"/>
                </a:solidFill>
                <a:latin typeface="Times New Roman"/>
                <a:cs typeface="Times New Roman"/>
              </a:rPr>
              <a:t> </a:t>
            </a:r>
            <a:r>
              <a:rPr sz="2200" b="1" spc="-5" dirty="0">
                <a:solidFill>
                  <a:schemeClr val="accent6"/>
                </a:solidFill>
                <a:latin typeface="Times New Roman"/>
                <a:cs typeface="Times New Roman"/>
              </a:rPr>
              <a:t>| </a:t>
            </a:r>
            <a:r>
              <a:rPr sz="2200" b="1" dirty="0">
                <a:solidFill>
                  <a:schemeClr val="accent6"/>
                </a:solidFill>
                <a:latin typeface="Times New Roman"/>
                <a:cs typeface="Times New Roman"/>
              </a:rPr>
              <a:t>Ma</a:t>
            </a:r>
            <a:r>
              <a:rPr sz="2200" b="1" spc="-5" dirty="0">
                <a:solidFill>
                  <a:schemeClr val="accent6"/>
                </a:solidFill>
                <a:latin typeface="Times New Roman"/>
                <a:cs typeface="Times New Roman"/>
              </a:rPr>
              <a:t>y </a:t>
            </a:r>
            <a:r>
              <a:rPr sz="2200" b="1" spc="-5" dirty="0">
                <a:solidFill>
                  <a:srgbClr val="006600"/>
                </a:solidFill>
                <a:latin typeface="Times New Roman"/>
                <a:cs typeface="Times New Roman"/>
              </a:rPr>
              <a:t>|</a:t>
            </a:r>
            <a:r>
              <a:rPr sz="2200" b="1" dirty="0">
                <a:solidFill>
                  <a:srgbClr val="006600"/>
                </a:solidFill>
                <a:latin typeface="Times New Roman"/>
                <a:cs typeface="Times New Roman"/>
              </a:rPr>
              <a:t> </a:t>
            </a:r>
            <a:r>
              <a:rPr sz="2200" b="1" dirty="0">
                <a:solidFill>
                  <a:srgbClr val="FF0000"/>
                </a:solidFill>
                <a:latin typeface="Times New Roman"/>
                <a:cs typeface="Times New Roman"/>
              </a:rPr>
              <a:t>J</a:t>
            </a:r>
            <a:r>
              <a:rPr sz="2200" b="1" spc="-5" dirty="0">
                <a:solidFill>
                  <a:srgbClr val="FF0000"/>
                </a:solidFill>
                <a:latin typeface="Times New Roman"/>
                <a:cs typeface="Times New Roman"/>
              </a:rPr>
              <a:t>un |</a:t>
            </a:r>
            <a:r>
              <a:rPr sz="2200" b="1" spc="5" dirty="0">
                <a:solidFill>
                  <a:srgbClr val="FF0000"/>
                </a:solidFill>
                <a:latin typeface="Times New Roman"/>
                <a:cs typeface="Times New Roman"/>
              </a:rPr>
              <a:t> </a:t>
            </a:r>
            <a:r>
              <a:rPr sz="2200" b="1" dirty="0">
                <a:solidFill>
                  <a:srgbClr val="FF0000"/>
                </a:solidFill>
                <a:latin typeface="Times New Roman"/>
                <a:cs typeface="Times New Roman"/>
              </a:rPr>
              <a:t>J</a:t>
            </a:r>
            <a:r>
              <a:rPr sz="2200" b="1" spc="-5" dirty="0">
                <a:solidFill>
                  <a:srgbClr val="FF0000"/>
                </a:solidFill>
                <a:latin typeface="Times New Roman"/>
                <a:cs typeface="Times New Roman"/>
              </a:rPr>
              <a:t>ul</a:t>
            </a:r>
            <a:r>
              <a:rPr sz="2200" b="1" spc="-10" dirty="0">
                <a:solidFill>
                  <a:srgbClr val="FF0000"/>
                </a:solidFill>
                <a:latin typeface="Times New Roman"/>
                <a:cs typeface="Times New Roman"/>
              </a:rPr>
              <a:t> </a:t>
            </a:r>
            <a:r>
              <a:rPr sz="2200" b="1" spc="-5" dirty="0">
                <a:solidFill>
                  <a:srgbClr val="FF0000"/>
                </a:solidFill>
                <a:latin typeface="Times New Roman"/>
                <a:cs typeface="Times New Roman"/>
              </a:rPr>
              <a:t>|</a:t>
            </a:r>
            <a:r>
              <a:rPr sz="2200" b="1" spc="-110" dirty="0">
                <a:solidFill>
                  <a:srgbClr val="FF0000"/>
                </a:solidFill>
                <a:latin typeface="Times New Roman"/>
                <a:cs typeface="Times New Roman"/>
              </a:rPr>
              <a:t> </a:t>
            </a:r>
            <a:r>
              <a:rPr sz="2200" b="1" spc="-5" dirty="0">
                <a:solidFill>
                  <a:srgbClr val="FF0000"/>
                </a:solidFill>
                <a:latin typeface="Times New Roman"/>
                <a:cs typeface="Times New Roman"/>
              </a:rPr>
              <a:t>Aug</a:t>
            </a:r>
            <a:r>
              <a:rPr sz="2200" b="1" spc="10" dirty="0">
                <a:solidFill>
                  <a:srgbClr val="FF0000"/>
                </a:solidFill>
                <a:latin typeface="Times New Roman"/>
                <a:cs typeface="Times New Roman"/>
              </a:rPr>
              <a:t> </a:t>
            </a:r>
            <a:r>
              <a:rPr sz="2200" b="1" spc="-5" dirty="0">
                <a:solidFill>
                  <a:srgbClr val="990033"/>
                </a:solidFill>
                <a:latin typeface="Times New Roman"/>
                <a:cs typeface="Times New Roman"/>
              </a:rPr>
              <a:t>| </a:t>
            </a:r>
            <a:r>
              <a:rPr sz="2200" b="1" spc="-5" dirty="0">
                <a:solidFill>
                  <a:srgbClr val="00B050"/>
                </a:solidFill>
                <a:latin typeface="Times New Roman"/>
                <a:cs typeface="Times New Roman"/>
              </a:rPr>
              <a:t>Sep</a:t>
            </a:r>
            <a:r>
              <a:rPr sz="2200" b="1" spc="5" dirty="0">
                <a:solidFill>
                  <a:srgbClr val="00B050"/>
                </a:solidFill>
                <a:latin typeface="Times New Roman"/>
                <a:cs typeface="Times New Roman"/>
              </a:rPr>
              <a:t> </a:t>
            </a:r>
            <a:r>
              <a:rPr sz="2200" b="1" spc="-5" dirty="0">
                <a:solidFill>
                  <a:srgbClr val="00B050"/>
                </a:solidFill>
                <a:latin typeface="Times New Roman"/>
                <a:cs typeface="Times New Roman"/>
              </a:rPr>
              <a:t>|</a:t>
            </a:r>
            <a:r>
              <a:rPr sz="2200" b="1" spc="10" dirty="0">
                <a:solidFill>
                  <a:srgbClr val="00B050"/>
                </a:solidFill>
                <a:latin typeface="Times New Roman"/>
                <a:cs typeface="Times New Roman"/>
              </a:rPr>
              <a:t> </a:t>
            </a:r>
            <a:r>
              <a:rPr sz="2200" b="1" spc="-5" dirty="0">
                <a:solidFill>
                  <a:srgbClr val="00B050"/>
                </a:solidFill>
                <a:latin typeface="Times New Roman"/>
                <a:cs typeface="Times New Roman"/>
              </a:rPr>
              <a:t>Oct</a:t>
            </a:r>
            <a:r>
              <a:rPr sz="2200" b="1" spc="5" dirty="0">
                <a:solidFill>
                  <a:srgbClr val="00B050"/>
                </a:solidFill>
                <a:latin typeface="Times New Roman"/>
                <a:cs typeface="Times New Roman"/>
              </a:rPr>
              <a:t> </a:t>
            </a:r>
            <a:r>
              <a:rPr sz="2200" b="1" spc="-5" dirty="0">
                <a:solidFill>
                  <a:srgbClr val="006600"/>
                </a:solidFill>
                <a:latin typeface="Times New Roman"/>
                <a:cs typeface="Times New Roman"/>
              </a:rPr>
              <a:t>|</a:t>
            </a:r>
            <a:r>
              <a:rPr sz="2200" b="1" spc="5" dirty="0">
                <a:solidFill>
                  <a:srgbClr val="006600"/>
                </a:solidFill>
                <a:latin typeface="Times New Roman"/>
                <a:cs typeface="Times New Roman"/>
              </a:rPr>
              <a:t> </a:t>
            </a:r>
            <a:r>
              <a:rPr sz="2200" b="1" spc="-5" dirty="0">
                <a:solidFill>
                  <a:schemeClr val="accent1"/>
                </a:solidFill>
                <a:latin typeface="Times New Roman"/>
                <a:cs typeface="Times New Roman"/>
              </a:rPr>
              <a:t>N</a:t>
            </a:r>
            <a:r>
              <a:rPr sz="2200" b="1" dirty="0">
                <a:solidFill>
                  <a:schemeClr val="accent1"/>
                </a:solidFill>
                <a:latin typeface="Times New Roman"/>
                <a:cs typeface="Times New Roman"/>
              </a:rPr>
              <a:t>o</a:t>
            </a:r>
            <a:r>
              <a:rPr sz="2200" b="1" spc="-5" dirty="0">
                <a:solidFill>
                  <a:schemeClr val="accent1"/>
                </a:solidFill>
                <a:latin typeface="Times New Roman"/>
                <a:cs typeface="Times New Roman"/>
              </a:rPr>
              <a:t>v | Dec</a:t>
            </a:r>
            <a:endParaRPr sz="2200" dirty="0">
              <a:solidFill>
                <a:schemeClr val="accent1"/>
              </a:solidFill>
              <a:latin typeface="Times New Roman"/>
              <a:cs typeface="Times New Roman"/>
            </a:endParaRPr>
          </a:p>
          <a:p>
            <a:pPr marL="1334770" eaLnBrk="1" hangingPunct="1">
              <a:spcBef>
                <a:spcPts val="770"/>
              </a:spcBef>
              <a:defRPr/>
            </a:pPr>
            <a:r>
              <a:rPr spc="-60" dirty="0">
                <a:solidFill>
                  <a:srgbClr val="FFFFFF"/>
                </a:solidFill>
                <a:latin typeface="Palatino Linotype"/>
                <a:cs typeface="Palatino Linotype"/>
              </a:rPr>
              <a:t>P</a:t>
            </a:r>
            <a:r>
              <a:rPr dirty="0">
                <a:solidFill>
                  <a:srgbClr val="FFFFFF"/>
                </a:solidFill>
                <a:latin typeface="Palatino Linotype"/>
                <a:cs typeface="Palatino Linotype"/>
              </a:rPr>
              <a:t>ercenta</a:t>
            </a:r>
            <a:r>
              <a:rPr spc="-10" dirty="0">
                <a:solidFill>
                  <a:srgbClr val="FFFFFF"/>
                </a:solidFill>
                <a:latin typeface="Palatino Linotype"/>
                <a:cs typeface="Palatino Linotype"/>
              </a:rPr>
              <a:t>g</a:t>
            </a:r>
            <a:r>
              <a:rPr dirty="0">
                <a:solidFill>
                  <a:srgbClr val="FFFFFF"/>
                </a:solidFill>
                <a:latin typeface="Palatino Linotype"/>
                <a:cs typeface="Palatino Linotype"/>
              </a:rPr>
              <a:t>e</a:t>
            </a:r>
            <a:r>
              <a:rPr spc="5" dirty="0">
                <a:solidFill>
                  <a:srgbClr val="FFFFFF"/>
                </a:solidFill>
                <a:latin typeface="Palatino Linotype"/>
                <a:cs typeface="Palatino Linotype"/>
              </a:rPr>
              <a:t> </a:t>
            </a:r>
            <a:r>
              <a:rPr dirty="0">
                <a:solidFill>
                  <a:srgbClr val="FFFFFF"/>
                </a:solidFill>
                <a:latin typeface="Palatino Linotype"/>
                <a:cs typeface="Palatino Linotype"/>
              </a:rPr>
              <a:t>of</a:t>
            </a:r>
            <a:r>
              <a:rPr spc="5" dirty="0">
                <a:solidFill>
                  <a:srgbClr val="FFFFFF"/>
                </a:solidFill>
                <a:latin typeface="Palatino Linotype"/>
                <a:cs typeface="Palatino Linotype"/>
              </a:rPr>
              <a:t> </a:t>
            </a:r>
            <a:r>
              <a:rPr dirty="0">
                <a:solidFill>
                  <a:srgbClr val="FFFFFF"/>
                </a:solidFill>
                <a:latin typeface="Palatino Linotype"/>
                <a:cs typeface="Palatino Linotype"/>
              </a:rPr>
              <a:t>ea</a:t>
            </a:r>
            <a:r>
              <a:rPr spc="5" dirty="0">
                <a:solidFill>
                  <a:srgbClr val="FFFFFF"/>
                </a:solidFill>
                <a:latin typeface="Palatino Linotype"/>
                <a:cs typeface="Palatino Linotype"/>
              </a:rPr>
              <a:t>c</a:t>
            </a:r>
            <a:r>
              <a:rPr dirty="0">
                <a:solidFill>
                  <a:srgbClr val="FFFFFF"/>
                </a:solidFill>
                <a:latin typeface="Palatino Linotype"/>
                <a:cs typeface="Palatino Linotype"/>
              </a:rPr>
              <a:t>h</a:t>
            </a:r>
            <a:r>
              <a:rPr spc="-10" dirty="0">
                <a:solidFill>
                  <a:srgbClr val="FFFFFF"/>
                </a:solidFill>
                <a:latin typeface="Palatino Linotype"/>
                <a:cs typeface="Palatino Linotype"/>
              </a:rPr>
              <a:t> </a:t>
            </a:r>
            <a:r>
              <a:rPr spc="-5" dirty="0">
                <a:solidFill>
                  <a:srgbClr val="FFFFFF"/>
                </a:solidFill>
                <a:latin typeface="Palatino Linotype"/>
                <a:cs typeface="Palatino Linotype"/>
              </a:rPr>
              <a:t>spe</a:t>
            </a:r>
            <a:r>
              <a:rPr dirty="0">
                <a:solidFill>
                  <a:srgbClr val="FFFFFF"/>
                </a:solidFill>
                <a:latin typeface="Palatino Linotype"/>
                <a:cs typeface="Palatino Linotype"/>
              </a:rPr>
              <a:t>cie</a:t>
            </a:r>
            <a:r>
              <a:rPr spc="-5" dirty="0">
                <a:solidFill>
                  <a:srgbClr val="FFFFFF"/>
                </a:solidFill>
                <a:latin typeface="Palatino Linotype"/>
                <a:cs typeface="Palatino Linotype"/>
              </a:rPr>
              <a:t>s</a:t>
            </a:r>
            <a:r>
              <a:rPr dirty="0">
                <a:solidFill>
                  <a:srgbClr val="FFFFFF"/>
                </a:solidFill>
                <a:latin typeface="Palatino Linotype"/>
                <a:cs typeface="Palatino Linotype"/>
              </a:rPr>
              <a:t> will</a:t>
            </a:r>
            <a:r>
              <a:rPr spc="-15" dirty="0">
                <a:solidFill>
                  <a:srgbClr val="FFFFFF"/>
                </a:solidFill>
                <a:latin typeface="Palatino Linotype"/>
                <a:cs typeface="Palatino Linotype"/>
              </a:rPr>
              <a:t> </a:t>
            </a:r>
            <a:r>
              <a:rPr spc="-50" dirty="0">
                <a:solidFill>
                  <a:srgbClr val="FFFFFF"/>
                </a:solidFill>
                <a:latin typeface="Palatino Linotype"/>
                <a:cs typeface="Palatino Linotype"/>
              </a:rPr>
              <a:t>v</a:t>
            </a:r>
            <a:r>
              <a:rPr dirty="0">
                <a:solidFill>
                  <a:srgbClr val="FFFFFF"/>
                </a:solidFill>
                <a:latin typeface="Palatino Linotype"/>
                <a:cs typeface="Palatino Linotype"/>
              </a:rPr>
              <a:t>ary</a:t>
            </a:r>
            <a:r>
              <a:rPr spc="-5" dirty="0">
                <a:solidFill>
                  <a:srgbClr val="FFFFFF"/>
                </a:solidFill>
                <a:latin typeface="Palatino Linotype"/>
                <a:cs typeface="Palatino Linotype"/>
              </a:rPr>
              <a:t> </a:t>
            </a:r>
            <a:r>
              <a:rPr dirty="0">
                <a:solidFill>
                  <a:srgbClr val="FFFFFF"/>
                </a:solidFill>
                <a:latin typeface="Palatino Linotype"/>
                <a:cs typeface="Palatino Linotype"/>
              </a:rPr>
              <a:t>relat</a:t>
            </a:r>
            <a:r>
              <a:rPr spc="5" dirty="0">
                <a:solidFill>
                  <a:srgbClr val="FFFFFF"/>
                </a:solidFill>
                <a:latin typeface="Palatino Linotype"/>
                <a:cs typeface="Palatino Linotype"/>
              </a:rPr>
              <a:t>i</a:t>
            </a:r>
            <a:r>
              <a:rPr spc="-40" dirty="0">
                <a:solidFill>
                  <a:srgbClr val="FFFFFF"/>
                </a:solidFill>
                <a:latin typeface="Palatino Linotype"/>
                <a:cs typeface="Palatino Linotype"/>
              </a:rPr>
              <a:t>v</a:t>
            </a:r>
            <a:r>
              <a:rPr dirty="0">
                <a:solidFill>
                  <a:srgbClr val="FFFFFF"/>
                </a:solidFill>
                <a:latin typeface="Palatino Linotype"/>
                <a:cs typeface="Palatino Linotype"/>
              </a:rPr>
              <a:t>e </a:t>
            </a:r>
            <a:r>
              <a:rPr spc="-5" dirty="0">
                <a:solidFill>
                  <a:srgbClr val="FFFFFF"/>
                </a:solidFill>
                <a:latin typeface="Palatino Linotype"/>
                <a:cs typeface="Palatino Linotype"/>
              </a:rPr>
              <a:t>t</a:t>
            </a:r>
            <a:r>
              <a:rPr dirty="0">
                <a:solidFill>
                  <a:srgbClr val="FFFFFF"/>
                </a:solidFill>
                <a:latin typeface="Palatino Linotype"/>
                <a:cs typeface="Palatino Linotype"/>
              </a:rPr>
              <a:t>o</a:t>
            </a:r>
            <a:r>
              <a:rPr spc="-10" dirty="0">
                <a:solidFill>
                  <a:srgbClr val="FFFFFF"/>
                </a:solidFill>
                <a:latin typeface="Palatino Linotype"/>
                <a:cs typeface="Palatino Linotype"/>
              </a:rPr>
              <a:t> </a:t>
            </a:r>
            <a:r>
              <a:rPr spc="-5" dirty="0">
                <a:solidFill>
                  <a:srgbClr val="FFFFFF"/>
                </a:solidFill>
                <a:latin typeface="Palatino Linotype"/>
                <a:cs typeface="Palatino Linotype"/>
              </a:rPr>
              <a:t>yie</a:t>
            </a:r>
            <a:r>
              <a:rPr dirty="0">
                <a:solidFill>
                  <a:srgbClr val="FFFFFF"/>
                </a:solidFill>
                <a:latin typeface="Palatino Linotype"/>
                <a:cs typeface="Palatino Linotype"/>
              </a:rPr>
              <a:t>l</a:t>
            </a:r>
            <a:r>
              <a:rPr spc="-5" dirty="0">
                <a:solidFill>
                  <a:srgbClr val="FFFFFF"/>
                </a:solidFill>
                <a:latin typeface="Palatino Linotype"/>
                <a:cs typeface="Palatino Linotype"/>
              </a:rPr>
              <a:t>d</a:t>
            </a:r>
            <a:endParaRPr dirty="0">
              <a:latin typeface="Palatino Linotype"/>
              <a:cs typeface="Palatino Linotype"/>
            </a:endParaRPr>
          </a:p>
        </p:txBody>
      </p:sp>
      <p:sp>
        <p:nvSpPr>
          <p:cNvPr id="30" name="object 30"/>
          <p:cNvSpPr txBox="1"/>
          <p:nvPr/>
        </p:nvSpPr>
        <p:spPr>
          <a:xfrm>
            <a:off x="255065" y="1809241"/>
            <a:ext cx="254000" cy="2153920"/>
          </a:xfrm>
          <a:prstGeom prst="rect">
            <a:avLst/>
          </a:prstGeom>
        </p:spPr>
        <p:txBody>
          <a:bodyPr vert="vert270" lIns="0" tIns="0" rIns="0" bIns="0">
            <a:spAutoFit/>
          </a:bodyPr>
          <a:lstStyle/>
          <a:p>
            <a:pPr marL="12700" eaLnBrk="1" hangingPunct="1">
              <a:defRPr/>
            </a:pPr>
            <a:r>
              <a:rPr b="1" dirty="0">
                <a:solidFill>
                  <a:srgbClr val="FFFFFF"/>
                </a:solidFill>
                <a:latin typeface="Times New Roman"/>
                <a:cs typeface="Times New Roman"/>
              </a:rPr>
              <a:t>Relative</a:t>
            </a:r>
            <a:r>
              <a:rPr b="1" spc="-15" dirty="0">
                <a:solidFill>
                  <a:srgbClr val="FFFFFF"/>
                </a:solidFill>
                <a:latin typeface="Times New Roman"/>
                <a:cs typeface="Times New Roman"/>
              </a:rPr>
              <a:t> </a:t>
            </a:r>
            <a:r>
              <a:rPr b="1" dirty="0">
                <a:solidFill>
                  <a:srgbClr val="FFFFFF"/>
                </a:solidFill>
                <a:latin typeface="Times New Roman"/>
                <a:cs typeface="Times New Roman"/>
              </a:rPr>
              <a:t>G</a:t>
            </a:r>
            <a:r>
              <a:rPr b="1" spc="-30" dirty="0">
                <a:solidFill>
                  <a:srgbClr val="FFFFFF"/>
                </a:solidFill>
                <a:latin typeface="Times New Roman"/>
                <a:cs typeface="Times New Roman"/>
              </a:rPr>
              <a:t>r</a:t>
            </a:r>
            <a:r>
              <a:rPr b="1" dirty="0">
                <a:solidFill>
                  <a:srgbClr val="FFFFFF"/>
                </a:solidFill>
                <a:latin typeface="Times New Roman"/>
                <a:cs typeface="Times New Roman"/>
              </a:rPr>
              <a:t>o</a:t>
            </a:r>
            <a:r>
              <a:rPr b="1" spc="15" dirty="0">
                <a:solidFill>
                  <a:srgbClr val="FFFFFF"/>
                </a:solidFill>
                <a:latin typeface="Times New Roman"/>
                <a:cs typeface="Times New Roman"/>
              </a:rPr>
              <a:t>w</a:t>
            </a:r>
            <a:r>
              <a:rPr b="1" dirty="0">
                <a:solidFill>
                  <a:srgbClr val="FFFFFF"/>
                </a:solidFill>
                <a:latin typeface="Times New Roman"/>
                <a:cs typeface="Times New Roman"/>
              </a:rPr>
              <a:t>th</a:t>
            </a:r>
            <a:r>
              <a:rPr b="1" spc="-25" dirty="0">
                <a:solidFill>
                  <a:srgbClr val="FFFFFF"/>
                </a:solidFill>
                <a:latin typeface="Times New Roman"/>
                <a:cs typeface="Times New Roman"/>
              </a:rPr>
              <a:t> </a:t>
            </a:r>
            <a:r>
              <a:rPr b="1" dirty="0">
                <a:solidFill>
                  <a:srgbClr val="FFFFFF"/>
                </a:solidFill>
                <a:latin typeface="Times New Roman"/>
                <a:cs typeface="Times New Roman"/>
              </a:rPr>
              <a:t>Rate</a:t>
            </a:r>
            <a:endParaRPr>
              <a:latin typeface="Times New Roman"/>
              <a:cs typeface="Times New Roman"/>
            </a:endParaRPr>
          </a:p>
        </p:txBody>
      </p:sp>
      <p:sp>
        <p:nvSpPr>
          <p:cNvPr id="31" name="object 31"/>
          <p:cNvSpPr txBox="1"/>
          <p:nvPr/>
        </p:nvSpPr>
        <p:spPr>
          <a:xfrm>
            <a:off x="790575" y="1127125"/>
            <a:ext cx="4521200" cy="254000"/>
          </a:xfrm>
          <a:prstGeom prst="rect">
            <a:avLst/>
          </a:prstGeom>
        </p:spPr>
        <p:txBody>
          <a:bodyPr lIns="0" tIns="0" rIns="0" bIns="0">
            <a:spAutoFit/>
          </a:bodyPr>
          <a:lstStyle/>
          <a:p>
            <a:pPr marL="12700" eaLnBrk="1" hangingPunct="1">
              <a:defRPr/>
            </a:pPr>
            <a:r>
              <a:rPr b="1" spc="-40" dirty="0">
                <a:solidFill>
                  <a:srgbClr val="66FF33"/>
                </a:solidFill>
                <a:latin typeface="Times New Roman"/>
                <a:cs typeface="Times New Roman"/>
              </a:rPr>
              <a:t>W</a:t>
            </a:r>
            <a:r>
              <a:rPr b="1" dirty="0">
                <a:solidFill>
                  <a:srgbClr val="66FF33"/>
                </a:solidFill>
                <a:latin typeface="Times New Roman"/>
                <a:cs typeface="Times New Roman"/>
              </a:rPr>
              <a:t>inter</a:t>
            </a:r>
            <a:r>
              <a:rPr b="1" spc="-35" dirty="0">
                <a:solidFill>
                  <a:srgbClr val="66FF33"/>
                </a:solidFill>
                <a:latin typeface="Times New Roman"/>
                <a:cs typeface="Times New Roman"/>
              </a:rPr>
              <a:t> </a:t>
            </a:r>
            <a:r>
              <a:rPr b="1" dirty="0">
                <a:solidFill>
                  <a:srgbClr val="66FF33"/>
                </a:solidFill>
                <a:latin typeface="Times New Roman"/>
                <a:cs typeface="Times New Roman"/>
              </a:rPr>
              <a:t>an</a:t>
            </a:r>
            <a:r>
              <a:rPr b="1" spc="-10" dirty="0">
                <a:solidFill>
                  <a:srgbClr val="66FF33"/>
                </a:solidFill>
                <a:latin typeface="Times New Roman"/>
                <a:cs typeface="Times New Roman"/>
              </a:rPr>
              <a:t>n</a:t>
            </a:r>
            <a:r>
              <a:rPr b="1" dirty="0">
                <a:solidFill>
                  <a:srgbClr val="66FF33"/>
                </a:solidFill>
                <a:latin typeface="Times New Roman"/>
                <a:cs typeface="Times New Roman"/>
              </a:rPr>
              <a:t>uals</a:t>
            </a:r>
            <a:r>
              <a:rPr b="1" spc="10" dirty="0">
                <a:solidFill>
                  <a:srgbClr val="66FF33"/>
                </a:solidFill>
                <a:latin typeface="Times New Roman"/>
                <a:cs typeface="Times New Roman"/>
              </a:rPr>
              <a:t> </a:t>
            </a:r>
            <a:r>
              <a:rPr b="1" dirty="0">
                <a:solidFill>
                  <a:srgbClr val="66FF33"/>
                </a:solidFill>
                <a:latin typeface="Times New Roman"/>
                <a:cs typeface="Times New Roman"/>
              </a:rPr>
              <a:t>(small gra</a:t>
            </a:r>
            <a:r>
              <a:rPr b="1" spc="5" dirty="0">
                <a:solidFill>
                  <a:srgbClr val="66FF33"/>
                </a:solidFill>
                <a:latin typeface="Times New Roman"/>
                <a:cs typeface="Times New Roman"/>
              </a:rPr>
              <a:t>i</a:t>
            </a:r>
            <a:r>
              <a:rPr b="1" dirty="0">
                <a:solidFill>
                  <a:srgbClr val="66FF33"/>
                </a:solidFill>
                <a:latin typeface="Times New Roman"/>
                <a:cs typeface="Times New Roman"/>
              </a:rPr>
              <a:t>n/</a:t>
            </a:r>
            <a:r>
              <a:rPr b="1" spc="-10" dirty="0">
                <a:solidFill>
                  <a:srgbClr val="66FF33"/>
                </a:solidFill>
                <a:latin typeface="Times New Roman"/>
                <a:cs typeface="Times New Roman"/>
              </a:rPr>
              <a:t> </a:t>
            </a:r>
            <a:r>
              <a:rPr b="1" dirty="0">
                <a:solidFill>
                  <a:srgbClr val="66FF33"/>
                </a:solidFill>
                <a:latin typeface="Times New Roman"/>
                <a:cs typeface="Times New Roman"/>
              </a:rPr>
              <a:t>an</a:t>
            </a:r>
            <a:r>
              <a:rPr b="1" spc="-10" dirty="0">
                <a:solidFill>
                  <a:srgbClr val="66FF33"/>
                </a:solidFill>
                <a:latin typeface="Times New Roman"/>
                <a:cs typeface="Times New Roman"/>
              </a:rPr>
              <a:t>n</a:t>
            </a:r>
            <a:r>
              <a:rPr b="1" dirty="0">
                <a:solidFill>
                  <a:srgbClr val="66FF33"/>
                </a:solidFill>
                <a:latin typeface="Times New Roman"/>
                <a:cs typeface="Times New Roman"/>
              </a:rPr>
              <a:t>ual</a:t>
            </a:r>
            <a:r>
              <a:rPr b="1" spc="10" dirty="0">
                <a:solidFill>
                  <a:srgbClr val="66FF33"/>
                </a:solidFill>
                <a:latin typeface="Times New Roman"/>
                <a:cs typeface="Times New Roman"/>
              </a:rPr>
              <a:t> </a:t>
            </a:r>
            <a:r>
              <a:rPr b="1" dirty="0">
                <a:solidFill>
                  <a:srgbClr val="66FF33"/>
                </a:solidFill>
                <a:latin typeface="Times New Roman"/>
                <a:cs typeface="Times New Roman"/>
              </a:rPr>
              <a:t>r</a:t>
            </a:r>
            <a:r>
              <a:rPr b="1" spc="10" dirty="0">
                <a:solidFill>
                  <a:srgbClr val="66FF33"/>
                </a:solidFill>
                <a:latin typeface="Times New Roman"/>
                <a:cs typeface="Times New Roman"/>
              </a:rPr>
              <a:t>y</a:t>
            </a:r>
            <a:r>
              <a:rPr b="1" dirty="0">
                <a:solidFill>
                  <a:srgbClr val="66FF33"/>
                </a:solidFill>
                <a:latin typeface="Times New Roman"/>
                <a:cs typeface="Times New Roman"/>
              </a:rPr>
              <a:t>eg</a:t>
            </a:r>
            <a:r>
              <a:rPr b="1" spc="5" dirty="0">
                <a:solidFill>
                  <a:srgbClr val="66FF33"/>
                </a:solidFill>
                <a:latin typeface="Times New Roman"/>
                <a:cs typeface="Times New Roman"/>
              </a:rPr>
              <a:t>r</a:t>
            </a:r>
            <a:r>
              <a:rPr b="1" dirty="0">
                <a:solidFill>
                  <a:srgbClr val="66FF33"/>
                </a:solidFill>
                <a:latin typeface="Times New Roman"/>
                <a:cs typeface="Times New Roman"/>
              </a:rPr>
              <a:t>as</a:t>
            </a:r>
            <a:r>
              <a:rPr b="1" spc="-10" dirty="0">
                <a:solidFill>
                  <a:srgbClr val="66FF33"/>
                </a:solidFill>
                <a:latin typeface="Times New Roman"/>
                <a:cs typeface="Times New Roman"/>
              </a:rPr>
              <a:t>s</a:t>
            </a:r>
            <a:r>
              <a:rPr b="1" dirty="0">
                <a:solidFill>
                  <a:srgbClr val="66FF33"/>
                </a:solidFill>
                <a:latin typeface="Times New Roman"/>
                <a:cs typeface="Times New Roman"/>
              </a:rPr>
              <a:t>)</a:t>
            </a:r>
            <a:endParaRPr dirty="0">
              <a:latin typeface="Times New Roman"/>
              <a:cs typeface="Times New Roman"/>
            </a:endParaRPr>
          </a:p>
        </p:txBody>
      </p:sp>
      <p:sp>
        <p:nvSpPr>
          <p:cNvPr id="33" name="object 33"/>
          <p:cNvSpPr txBox="1"/>
          <p:nvPr/>
        </p:nvSpPr>
        <p:spPr>
          <a:xfrm>
            <a:off x="2568575" y="2132013"/>
            <a:ext cx="3230563" cy="307975"/>
          </a:xfrm>
          <a:prstGeom prst="rect">
            <a:avLst/>
          </a:prstGeom>
        </p:spPr>
        <p:txBody>
          <a:bodyPr lIns="0" tIns="0" rIns="0" bIns="0">
            <a:spAutoFit/>
          </a:bodyPr>
          <a:lstStyle/>
          <a:p>
            <a:pPr marL="12700" eaLnBrk="1" hangingPunct="1">
              <a:defRPr/>
            </a:pPr>
            <a:r>
              <a:rPr sz="2000" b="1" dirty="0">
                <a:solidFill>
                  <a:schemeClr val="accent6"/>
                </a:solidFill>
                <a:latin typeface="Times New Roman"/>
                <a:cs typeface="Times New Roman"/>
              </a:rPr>
              <a:t>C</a:t>
            </a:r>
            <a:r>
              <a:rPr sz="2000" b="1" spc="10" dirty="0">
                <a:solidFill>
                  <a:schemeClr val="accent6"/>
                </a:solidFill>
                <a:latin typeface="Times New Roman"/>
                <a:cs typeface="Times New Roman"/>
              </a:rPr>
              <a:t>o</a:t>
            </a:r>
            <a:r>
              <a:rPr sz="2000" b="1" dirty="0">
                <a:solidFill>
                  <a:schemeClr val="accent6"/>
                </a:solidFill>
                <a:latin typeface="Times New Roman"/>
                <a:cs typeface="Times New Roman"/>
              </a:rPr>
              <a:t>ol</a:t>
            </a:r>
            <a:r>
              <a:rPr sz="2000" b="1" spc="-20" dirty="0">
                <a:solidFill>
                  <a:schemeClr val="accent6"/>
                </a:solidFill>
                <a:latin typeface="Times New Roman"/>
                <a:cs typeface="Times New Roman"/>
              </a:rPr>
              <a:t> </a:t>
            </a:r>
            <a:r>
              <a:rPr sz="2000" b="1" dirty="0">
                <a:solidFill>
                  <a:schemeClr val="accent6"/>
                </a:solidFill>
                <a:latin typeface="Times New Roman"/>
                <a:cs typeface="Times New Roman"/>
              </a:rPr>
              <a:t>seas</a:t>
            </a:r>
            <a:r>
              <a:rPr sz="2000" b="1" spc="10" dirty="0">
                <a:solidFill>
                  <a:schemeClr val="accent6"/>
                </a:solidFill>
                <a:latin typeface="Times New Roman"/>
                <a:cs typeface="Times New Roman"/>
              </a:rPr>
              <a:t>o</a:t>
            </a:r>
            <a:r>
              <a:rPr sz="2000" b="1" dirty="0">
                <a:solidFill>
                  <a:schemeClr val="accent6"/>
                </a:solidFill>
                <a:latin typeface="Times New Roman"/>
                <a:cs typeface="Times New Roman"/>
              </a:rPr>
              <a:t>n</a:t>
            </a:r>
            <a:r>
              <a:rPr sz="2000" b="1" spc="-35" dirty="0">
                <a:solidFill>
                  <a:schemeClr val="accent6"/>
                </a:solidFill>
                <a:latin typeface="Times New Roman"/>
                <a:cs typeface="Times New Roman"/>
              </a:rPr>
              <a:t> </a:t>
            </a:r>
            <a:r>
              <a:rPr sz="2000" b="1" dirty="0">
                <a:solidFill>
                  <a:schemeClr val="accent6"/>
                </a:solidFill>
                <a:latin typeface="Times New Roman"/>
                <a:cs typeface="Times New Roman"/>
              </a:rPr>
              <a:t>pe</a:t>
            </a:r>
            <a:r>
              <a:rPr sz="2000" b="1" spc="-40" dirty="0">
                <a:solidFill>
                  <a:schemeClr val="accent6"/>
                </a:solidFill>
                <a:latin typeface="Times New Roman"/>
                <a:cs typeface="Times New Roman"/>
              </a:rPr>
              <a:t>r</a:t>
            </a:r>
            <a:r>
              <a:rPr sz="2000" b="1" dirty="0">
                <a:solidFill>
                  <a:schemeClr val="accent6"/>
                </a:solidFill>
                <a:latin typeface="Times New Roman"/>
                <a:cs typeface="Times New Roman"/>
              </a:rPr>
              <a:t>ennial</a:t>
            </a:r>
            <a:r>
              <a:rPr sz="2000" b="1" spc="-25" dirty="0">
                <a:solidFill>
                  <a:schemeClr val="accent6"/>
                </a:solidFill>
                <a:latin typeface="Times New Roman"/>
                <a:cs typeface="Times New Roman"/>
              </a:rPr>
              <a:t> </a:t>
            </a:r>
            <a:r>
              <a:rPr sz="2000" b="1" dirty="0">
                <a:solidFill>
                  <a:schemeClr val="accent6"/>
                </a:solidFill>
                <a:latin typeface="Times New Roman"/>
                <a:cs typeface="Times New Roman"/>
              </a:rPr>
              <a:t>gr</a:t>
            </a:r>
            <a:r>
              <a:rPr sz="2000" b="1" spc="5" dirty="0">
                <a:solidFill>
                  <a:schemeClr val="accent6"/>
                </a:solidFill>
                <a:latin typeface="Times New Roman"/>
                <a:cs typeface="Times New Roman"/>
              </a:rPr>
              <a:t>a</a:t>
            </a:r>
            <a:r>
              <a:rPr sz="2000" b="1" dirty="0">
                <a:solidFill>
                  <a:schemeClr val="accent6"/>
                </a:solidFill>
                <a:latin typeface="Times New Roman"/>
                <a:cs typeface="Times New Roman"/>
              </a:rPr>
              <a:t>sses</a:t>
            </a:r>
            <a:endParaRPr sz="2000" dirty="0">
              <a:solidFill>
                <a:schemeClr val="accent6"/>
              </a:solidFill>
              <a:latin typeface="Times New Roman"/>
              <a:cs typeface="Times New Roman"/>
            </a:endParaRPr>
          </a:p>
        </p:txBody>
      </p:sp>
      <p:sp>
        <p:nvSpPr>
          <p:cNvPr id="35" name="object 35"/>
          <p:cNvSpPr txBox="1"/>
          <p:nvPr/>
        </p:nvSpPr>
        <p:spPr>
          <a:xfrm>
            <a:off x="4329113" y="1462088"/>
            <a:ext cx="4092575" cy="369887"/>
          </a:xfrm>
          <a:prstGeom prst="rect">
            <a:avLst/>
          </a:prstGeom>
        </p:spPr>
        <p:txBody>
          <a:bodyPr lIns="0" tIns="0" rIns="0" bIns="0">
            <a:spAutoFit/>
          </a:bodyPr>
          <a:lstStyle/>
          <a:p>
            <a:pPr marL="12700" eaLnBrk="1" hangingPunct="1">
              <a:defRPr/>
            </a:pPr>
            <a:r>
              <a:rPr sz="2400" b="1" spc="-130" dirty="0">
                <a:solidFill>
                  <a:srgbClr val="FF0000"/>
                </a:solidFill>
                <a:latin typeface="Times New Roman"/>
                <a:cs typeface="Times New Roman"/>
              </a:rPr>
              <a:t>W</a:t>
            </a:r>
            <a:r>
              <a:rPr sz="2400" b="1" dirty="0">
                <a:solidFill>
                  <a:srgbClr val="FF0000"/>
                </a:solidFill>
                <a:latin typeface="Times New Roman"/>
                <a:cs typeface="Times New Roman"/>
              </a:rPr>
              <a:t>arm</a:t>
            </a:r>
            <a:r>
              <a:rPr sz="2400" b="1" spc="-5" dirty="0">
                <a:solidFill>
                  <a:srgbClr val="FF0000"/>
                </a:solidFill>
                <a:latin typeface="Times New Roman"/>
                <a:cs typeface="Times New Roman"/>
              </a:rPr>
              <a:t> </a:t>
            </a:r>
            <a:r>
              <a:rPr sz="2400" b="1" dirty="0">
                <a:solidFill>
                  <a:srgbClr val="FF0000"/>
                </a:solidFill>
                <a:latin typeface="Times New Roman"/>
                <a:cs typeface="Times New Roman"/>
              </a:rPr>
              <a:t>season pe</a:t>
            </a:r>
            <a:r>
              <a:rPr sz="2400" b="1" spc="-50" dirty="0">
                <a:solidFill>
                  <a:srgbClr val="FF0000"/>
                </a:solidFill>
                <a:latin typeface="Times New Roman"/>
                <a:cs typeface="Times New Roman"/>
              </a:rPr>
              <a:t>r</a:t>
            </a:r>
            <a:r>
              <a:rPr sz="2400" b="1" dirty="0">
                <a:solidFill>
                  <a:srgbClr val="FF0000"/>
                </a:solidFill>
                <a:latin typeface="Times New Roman"/>
                <a:cs typeface="Times New Roman"/>
              </a:rPr>
              <a:t>ennial</a:t>
            </a:r>
            <a:r>
              <a:rPr sz="2400" b="1" spc="-10" dirty="0">
                <a:solidFill>
                  <a:srgbClr val="FF0000"/>
                </a:solidFill>
                <a:latin typeface="Times New Roman"/>
                <a:cs typeface="Times New Roman"/>
              </a:rPr>
              <a:t> </a:t>
            </a:r>
            <a:r>
              <a:rPr sz="2400" b="1" dirty="0">
                <a:solidFill>
                  <a:srgbClr val="FF0000"/>
                </a:solidFill>
                <a:latin typeface="Times New Roman"/>
                <a:cs typeface="Times New Roman"/>
              </a:rPr>
              <a:t>grasses</a:t>
            </a:r>
            <a:endParaRPr sz="2400" dirty="0">
              <a:solidFill>
                <a:srgbClr val="FF0000"/>
              </a:solidFill>
              <a:latin typeface="Times New Roman"/>
              <a:cs typeface="Times New Roman"/>
            </a:endParaRPr>
          </a:p>
        </p:txBody>
      </p:sp>
      <p:sp>
        <p:nvSpPr>
          <p:cNvPr id="15392" name="object 36"/>
          <p:cNvSpPr txBox="1">
            <a:spLocks noChangeArrowheads="1"/>
          </p:cNvSpPr>
          <p:nvPr/>
        </p:nvSpPr>
        <p:spPr bwMode="auto">
          <a:xfrm>
            <a:off x="6248400" y="2132013"/>
            <a:ext cx="2590800" cy="2010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9pPr>
          </a:lstStyle>
          <a:p>
            <a:pPr algn="ctr" eaLnBrk="1" hangingPunct="1">
              <a:spcBef>
                <a:spcPts val="450"/>
              </a:spcBef>
              <a:buClrTx/>
              <a:buSzTx/>
              <a:buFontTx/>
              <a:buNone/>
            </a:pPr>
            <a:endParaRPr lang="en-US" altLang="en-US" sz="2000" b="1" dirty="0">
              <a:solidFill>
                <a:srgbClr val="C0504D"/>
              </a:solidFill>
              <a:latin typeface="Times New Roman" panose="02020603050405020304" pitchFamily="18" charset="0"/>
              <a:cs typeface="Times New Roman" panose="02020603050405020304" pitchFamily="18" charset="0"/>
            </a:endParaRPr>
          </a:p>
          <a:p>
            <a:pPr algn="ctr" eaLnBrk="1" hangingPunct="1">
              <a:spcBef>
                <a:spcPts val="450"/>
              </a:spcBef>
              <a:buClrTx/>
              <a:buSzTx/>
              <a:buFontTx/>
              <a:buNone/>
            </a:pPr>
            <a:r>
              <a:rPr lang="en-US" altLang="en-US" sz="2000" b="1" dirty="0">
                <a:solidFill>
                  <a:srgbClr val="00B050"/>
                </a:solidFill>
                <a:latin typeface="Times New Roman" panose="02020603050405020304" pitchFamily="18" charset="0"/>
                <a:cs typeface="Times New Roman" panose="02020603050405020304" pitchFamily="18" charset="0"/>
              </a:rPr>
              <a:t>Warm season annual grasses</a:t>
            </a:r>
            <a:endParaRPr lang="en-US" altLang="en-US" sz="2000" dirty="0">
              <a:solidFill>
                <a:srgbClr val="00B050"/>
              </a:solidFill>
              <a:latin typeface="Times New Roman" panose="02020603050405020304" pitchFamily="18" charset="0"/>
              <a:cs typeface="Times New Roman" panose="02020603050405020304" pitchFamily="18" charset="0"/>
            </a:endParaRPr>
          </a:p>
          <a:p>
            <a:pPr eaLnBrk="1" hangingPunct="1">
              <a:spcBef>
                <a:spcPts val="200"/>
              </a:spcBef>
              <a:buClrTx/>
              <a:buSzTx/>
              <a:buFontTx/>
              <a:buNone/>
            </a:pPr>
            <a:endParaRPr lang="en-US" altLang="en-US" sz="1800" b="1" dirty="0">
              <a:solidFill>
                <a:srgbClr val="FF9900"/>
              </a:solidFill>
              <a:latin typeface="Times New Roman" panose="02020603050405020304" pitchFamily="18" charset="0"/>
              <a:cs typeface="Times New Roman" panose="02020603050405020304" pitchFamily="18" charset="0"/>
            </a:endParaRPr>
          </a:p>
          <a:p>
            <a:pPr eaLnBrk="1" hangingPunct="1">
              <a:spcBef>
                <a:spcPts val="200"/>
              </a:spcBef>
              <a:buClrTx/>
              <a:buSzTx/>
              <a:buFontTx/>
              <a:buNone/>
            </a:pPr>
            <a:r>
              <a:rPr lang="en-US" altLang="en-US" sz="1800" b="1" dirty="0">
                <a:solidFill>
                  <a:schemeClr val="accent1"/>
                </a:solidFill>
                <a:latin typeface="Times New Roman" panose="02020603050405020304" pitchFamily="18" charset="0"/>
                <a:cs typeface="Times New Roman" panose="02020603050405020304" pitchFamily="18" charset="0"/>
              </a:rPr>
              <a:t>Spring oats and</a:t>
            </a:r>
            <a:endParaRPr lang="en-US" altLang="en-US" sz="1800" dirty="0">
              <a:solidFill>
                <a:schemeClr val="accent1"/>
              </a:solidFill>
              <a:latin typeface="Times New Roman" panose="02020603050405020304" pitchFamily="18" charset="0"/>
              <a:cs typeface="Times New Roman" panose="02020603050405020304" pitchFamily="18" charset="0"/>
            </a:endParaRPr>
          </a:p>
          <a:p>
            <a:pPr eaLnBrk="1" hangingPunct="1">
              <a:spcBef>
                <a:spcPts val="1075"/>
              </a:spcBef>
              <a:buClrTx/>
              <a:buSzTx/>
              <a:buFontTx/>
              <a:buNone/>
            </a:pPr>
            <a:r>
              <a:rPr lang="en-US" altLang="en-US" sz="1800" b="1" dirty="0">
                <a:solidFill>
                  <a:schemeClr val="accent1"/>
                </a:solidFill>
                <a:latin typeface="Times New Roman" panose="02020603050405020304" pitchFamily="18" charset="0"/>
                <a:cs typeface="Times New Roman" panose="02020603050405020304" pitchFamily="18" charset="0"/>
              </a:rPr>
              <a:t>brassicas</a:t>
            </a:r>
            <a:endParaRPr lang="en-US" altLang="en-US" sz="1800" dirty="0">
              <a:solidFill>
                <a:schemeClr val="accent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Pictures\MobGrz\DSC006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Title 1"/>
          <p:cNvSpPr>
            <a:spLocks noGrp="1"/>
          </p:cNvSpPr>
          <p:nvPr>
            <p:ph type="title"/>
          </p:nvPr>
        </p:nvSpPr>
        <p:spPr/>
        <p:txBody>
          <a:bodyPr/>
          <a:lstStyle/>
          <a:p>
            <a:pPr>
              <a:defRPr/>
            </a:pPr>
            <a:r>
              <a:rPr lang="en-US" b="1" dirty="0" smtClean="0">
                <a:solidFill>
                  <a:schemeClr val="accent6"/>
                </a:solidFill>
              </a:rPr>
              <a:t>Diversity &amp; Complexity Is Key</a:t>
            </a:r>
          </a:p>
        </p:txBody>
      </p:sp>
      <p:sp>
        <p:nvSpPr>
          <p:cNvPr id="132098" name="Content Placeholder 2"/>
          <p:cNvSpPr>
            <a:spLocks noGrp="1"/>
          </p:cNvSpPr>
          <p:nvPr>
            <p:ph idx="1"/>
          </p:nvPr>
        </p:nvSpPr>
        <p:spPr/>
        <p:txBody>
          <a:bodyPr/>
          <a:lstStyle/>
          <a:p>
            <a:pPr>
              <a:defRPr/>
            </a:pPr>
            <a:endParaRPr lang="en-US" dirty="0" smtClean="0"/>
          </a:p>
        </p:txBody>
      </p:sp>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fld id="{54A97B01-DC37-4486-A4D6-20E324F9E413}" type="slidenum">
              <a:rPr lang="en-US" altLang="en-US" smtClean="0"/>
              <a:pPr eaLnBrk="1" hangingPunct="1">
                <a:defRPr/>
              </a:pPr>
              <a:t>43</a:t>
            </a:fld>
            <a:endParaRPr lang="en-US" altLang="en-US" smtClean="0"/>
          </a:p>
        </p:txBody>
      </p:sp>
      <p:pic>
        <p:nvPicPr>
          <p:cNvPr id="18437" name="Picture 2" descr="C:\Users\Allen\Pictures\2015-05-12 Canon T3i Pictures May 2015\Canon T3i Pictures May 2015 9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03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3" descr="C:\Users\Allen\Pictures\2015-05-12 Canon T3i Pictures May 2015\Canon T3i Pictures May 2015 89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0"/>
            <a:ext cx="41147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dirty="0"/>
              <a:t>Recommended Forage Types</a:t>
            </a:r>
          </a:p>
        </p:txBody>
      </p:sp>
      <p:sp>
        <p:nvSpPr>
          <p:cNvPr id="3" name="Content Placeholder 2"/>
          <p:cNvSpPr>
            <a:spLocks noGrp="1"/>
          </p:cNvSpPr>
          <p:nvPr>
            <p:ph idx="1"/>
          </p:nvPr>
        </p:nvSpPr>
        <p:spPr>
          <a:xfrm>
            <a:off x="457200" y="1371600"/>
            <a:ext cx="8229600" cy="4759325"/>
          </a:xfrm>
        </p:spPr>
        <p:txBody>
          <a:bodyPr/>
          <a:lstStyle/>
          <a:p>
            <a:pPr>
              <a:defRPr/>
            </a:pPr>
            <a:r>
              <a:rPr lang="en-US" dirty="0" smtClean="0"/>
              <a:t>Good Mix of:</a:t>
            </a:r>
          </a:p>
          <a:p>
            <a:pPr lvl="1">
              <a:defRPr/>
            </a:pPr>
            <a:r>
              <a:rPr lang="en-US" sz="2400" dirty="0" smtClean="0"/>
              <a:t>Grasses – Warm (C4) and Cool (C3) Season</a:t>
            </a:r>
          </a:p>
          <a:p>
            <a:pPr lvl="2">
              <a:defRPr/>
            </a:pPr>
            <a:r>
              <a:rPr lang="en-US" sz="2000" dirty="0" smtClean="0"/>
              <a:t>Perennials and Annuals</a:t>
            </a:r>
          </a:p>
          <a:p>
            <a:pPr lvl="1">
              <a:defRPr/>
            </a:pPr>
            <a:r>
              <a:rPr lang="en-US" sz="2400" dirty="0" smtClean="0"/>
              <a:t>Legumes – Clovers, medics, trefoils - Vetches, alfalfa,  lespedeza, winter pea, cow pea, mung bean, etc…</a:t>
            </a:r>
          </a:p>
          <a:p>
            <a:pPr lvl="1">
              <a:defRPr/>
            </a:pPr>
            <a:r>
              <a:rPr lang="en-US" sz="2400" dirty="0" smtClean="0"/>
              <a:t>Forbs – Herbaceous broadleaf plant that is not a grass or grass-like – Plantains, Docks, Dandelion, chicory, comfrey, small burnet, sunflower, etc.  </a:t>
            </a:r>
          </a:p>
          <a:p>
            <a:pPr lvl="1">
              <a:defRPr/>
            </a:pPr>
            <a:r>
              <a:rPr lang="en-US" sz="2400" dirty="0" smtClean="0"/>
              <a:t>Can include:  </a:t>
            </a:r>
          </a:p>
          <a:p>
            <a:pPr lvl="2">
              <a:defRPr/>
            </a:pPr>
            <a:r>
              <a:rPr lang="en-US" sz="2000" dirty="0" smtClean="0"/>
              <a:t>Brassicas – mustards, biennials.</a:t>
            </a:r>
            <a:endParaRPr lang="en-US" sz="2000" dirty="0"/>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fld id="{8405947C-AA3A-4850-ABF3-4C5182A2DA89}" type="slidenum">
              <a:rPr lang="en-US" altLang="en-US" smtClean="0"/>
              <a:pPr eaLnBrk="1" hangingPunct="1">
                <a:defRPr/>
              </a:pPr>
              <a:t>44</a:t>
            </a:fld>
            <a:endParaRPr lang="en-US" altLang="en-US"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b="1" dirty="0" smtClean="0">
                <a:effectLst/>
              </a:rPr>
              <a:t>Measures of Forage Quality</a:t>
            </a:r>
          </a:p>
        </p:txBody>
      </p:sp>
      <p:sp>
        <p:nvSpPr>
          <p:cNvPr id="3" name="Content Placeholder 2"/>
          <p:cNvSpPr>
            <a:spLocks noGrp="1"/>
          </p:cNvSpPr>
          <p:nvPr>
            <p:ph idx="1"/>
          </p:nvPr>
        </p:nvSpPr>
        <p:spPr>
          <a:xfrm>
            <a:off x="457200" y="1371600"/>
            <a:ext cx="8229600" cy="4759325"/>
          </a:xfrm>
        </p:spPr>
        <p:txBody>
          <a:bodyPr/>
          <a:lstStyle/>
          <a:p>
            <a:pPr>
              <a:defRPr/>
            </a:pPr>
            <a:r>
              <a:rPr lang="en-US" dirty="0" smtClean="0"/>
              <a:t>Plant Tissue Analysis</a:t>
            </a:r>
          </a:p>
          <a:p>
            <a:pPr lvl="1">
              <a:defRPr/>
            </a:pPr>
            <a:r>
              <a:rPr lang="en-US" dirty="0" smtClean="0"/>
              <a:t>CP – </a:t>
            </a:r>
            <a:r>
              <a:rPr lang="en-US" sz="2400" dirty="0" smtClean="0"/>
              <a:t>Rumen Degradable and Bypass Proteins</a:t>
            </a:r>
          </a:p>
          <a:p>
            <a:pPr lvl="1">
              <a:defRPr/>
            </a:pPr>
            <a:r>
              <a:rPr lang="en-US" dirty="0" smtClean="0"/>
              <a:t>TDN – </a:t>
            </a:r>
            <a:r>
              <a:rPr lang="en-US" sz="2400" dirty="0" smtClean="0"/>
              <a:t>Total Digestible Nutrients</a:t>
            </a:r>
            <a:endParaRPr lang="en-US" dirty="0" smtClean="0"/>
          </a:p>
          <a:p>
            <a:pPr lvl="1">
              <a:defRPr/>
            </a:pPr>
            <a:r>
              <a:rPr lang="en-US" dirty="0" smtClean="0"/>
              <a:t>ADF - </a:t>
            </a:r>
            <a:r>
              <a:rPr lang="en-US" sz="2400" dirty="0" smtClean="0"/>
              <a:t>estimates digestible dry matter (DDM) content</a:t>
            </a:r>
          </a:p>
          <a:p>
            <a:pPr lvl="1">
              <a:defRPr/>
            </a:pPr>
            <a:r>
              <a:rPr lang="en-US" dirty="0" smtClean="0"/>
              <a:t>NDF - </a:t>
            </a:r>
            <a:r>
              <a:rPr lang="en-US" sz="2400" dirty="0" smtClean="0"/>
              <a:t>estimates potential dry matter intake (DMI) </a:t>
            </a:r>
          </a:p>
          <a:p>
            <a:pPr lvl="1">
              <a:defRPr/>
            </a:pPr>
            <a:r>
              <a:rPr lang="en-US" dirty="0" err="1" smtClean="0"/>
              <a:t>NEm</a:t>
            </a:r>
            <a:r>
              <a:rPr lang="en-US" dirty="0" smtClean="0"/>
              <a:t>, </a:t>
            </a:r>
            <a:r>
              <a:rPr lang="en-US" dirty="0" err="1" smtClean="0"/>
              <a:t>NEg</a:t>
            </a:r>
            <a:r>
              <a:rPr lang="en-US" dirty="0" smtClean="0"/>
              <a:t>, </a:t>
            </a:r>
            <a:r>
              <a:rPr lang="en-US" dirty="0" err="1" smtClean="0"/>
              <a:t>Nel</a:t>
            </a:r>
            <a:r>
              <a:rPr lang="en-US" dirty="0"/>
              <a:t> </a:t>
            </a:r>
            <a:r>
              <a:rPr lang="en-US" dirty="0" smtClean="0"/>
              <a:t>– </a:t>
            </a:r>
            <a:r>
              <a:rPr lang="en-US" sz="2400" dirty="0" smtClean="0"/>
              <a:t>Net Energy</a:t>
            </a:r>
            <a:endParaRPr lang="en-US" dirty="0" smtClean="0"/>
          </a:p>
          <a:p>
            <a:pPr lvl="1">
              <a:defRPr/>
            </a:pPr>
            <a:r>
              <a:rPr lang="en-US" dirty="0" smtClean="0"/>
              <a:t>RFV vs RFQ – </a:t>
            </a:r>
            <a:r>
              <a:rPr lang="en-US" sz="2400" dirty="0" smtClean="0"/>
              <a:t>Feed Value vs Forage Quality</a:t>
            </a:r>
            <a:endParaRPr lang="en-US" dirty="0" smtClean="0"/>
          </a:p>
          <a:p>
            <a:pPr lvl="1">
              <a:defRPr/>
            </a:pPr>
            <a:r>
              <a:rPr lang="en-US" dirty="0" smtClean="0"/>
              <a:t>WSC and NSC – </a:t>
            </a:r>
            <a:r>
              <a:rPr lang="en-US" sz="2400" dirty="0" smtClean="0"/>
              <a:t>Simple sugars, starch, </a:t>
            </a:r>
            <a:r>
              <a:rPr lang="en-US" sz="2400" dirty="0" err="1" smtClean="0"/>
              <a:t>fructan</a:t>
            </a:r>
            <a:endParaRPr lang="en-US" sz="2400" dirty="0" smtClean="0"/>
          </a:p>
          <a:p>
            <a:pPr>
              <a:defRPr/>
            </a:pPr>
            <a:r>
              <a:rPr lang="en-US" dirty="0"/>
              <a:t>Plant Brix</a:t>
            </a:r>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fld id="{68A51792-D121-4940-8FF0-AD9673AA24EF}" type="slidenum">
              <a:rPr lang="en-US" altLang="en-US" smtClean="0"/>
              <a:pPr eaLnBrk="1" hangingPunct="1">
                <a:defRPr/>
              </a:pPr>
              <a:t>45</a:t>
            </a:fld>
            <a:endParaRPr lang="en-US" altLang="en-US"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b="1" dirty="0" smtClean="0">
                <a:effectLst/>
              </a:rPr>
              <a:t>What to Use?</a:t>
            </a:r>
          </a:p>
        </p:txBody>
      </p:sp>
      <p:sp>
        <p:nvSpPr>
          <p:cNvPr id="22531" name="Content Placeholder 2"/>
          <p:cNvSpPr>
            <a:spLocks noGrp="1"/>
          </p:cNvSpPr>
          <p:nvPr>
            <p:ph idx="1"/>
          </p:nvPr>
        </p:nvSpPr>
        <p:spPr>
          <a:xfrm>
            <a:off x="457200" y="1371600"/>
            <a:ext cx="8229600" cy="4759325"/>
          </a:xfrm>
        </p:spPr>
        <p:txBody>
          <a:bodyPr/>
          <a:lstStyle/>
          <a:p>
            <a:r>
              <a:rPr lang="en-US" altLang="en-US" sz="2800" smtClean="0">
                <a:effectLst/>
              </a:rPr>
              <a:t>What is most efficient, effective?</a:t>
            </a:r>
          </a:p>
          <a:p>
            <a:r>
              <a:rPr lang="en-US" altLang="en-US" sz="2800" smtClean="0">
                <a:effectLst/>
              </a:rPr>
              <a:t>What is cost?  In $$ and time?</a:t>
            </a:r>
          </a:p>
          <a:p>
            <a:r>
              <a:rPr lang="en-US" altLang="en-US" sz="2800" smtClean="0">
                <a:effectLst/>
              </a:rPr>
              <a:t>What are you measuring?  What are you grazing?</a:t>
            </a:r>
          </a:p>
          <a:p>
            <a:r>
              <a:rPr lang="en-US" altLang="en-US" sz="2800" smtClean="0">
                <a:effectLst/>
              </a:rPr>
              <a:t>What can producers most understand and implement?  </a:t>
            </a:r>
          </a:p>
          <a:p>
            <a:r>
              <a:rPr lang="en-US" altLang="en-US" sz="2800" smtClean="0">
                <a:effectLst/>
              </a:rPr>
              <a:t>To be effective a measure of forage quality must be low cost, easily measurable, observational, and implementable on a daily basis.    </a:t>
            </a:r>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fld id="{63336BA2-E714-4DBD-A9CC-E82EDABE28DA}" type="slidenum">
              <a:rPr lang="en-US" altLang="en-US" smtClean="0"/>
              <a:pPr eaLnBrk="1" hangingPunct="1">
                <a:defRPr/>
              </a:pPr>
              <a:t>46</a:t>
            </a:fld>
            <a:endParaRPr lang="en-US" altLang="en-US"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t>BRIX</a:t>
            </a:r>
            <a:endParaRPr lang="en-US" b="1" dirty="0"/>
          </a:p>
        </p:txBody>
      </p:sp>
      <p:sp>
        <p:nvSpPr>
          <p:cNvPr id="3" name="Content Placeholder 2"/>
          <p:cNvSpPr>
            <a:spLocks noGrp="1"/>
          </p:cNvSpPr>
          <p:nvPr>
            <p:ph idx="1"/>
          </p:nvPr>
        </p:nvSpPr>
        <p:spPr/>
        <p:txBody>
          <a:bodyPr/>
          <a:lstStyle/>
          <a:p>
            <a:pPr eaLnBrk="1" hangingPunct="1">
              <a:defRPr/>
            </a:pPr>
            <a:r>
              <a:rPr lang="en-US" dirty="0"/>
              <a:t>Dissolved plant solids include </a:t>
            </a:r>
            <a:r>
              <a:rPr lang="en-US" dirty="0">
                <a:solidFill>
                  <a:srgbClr val="FF0000"/>
                </a:solidFill>
              </a:rPr>
              <a:t>sugars</a:t>
            </a:r>
            <a:r>
              <a:rPr lang="en-US" dirty="0"/>
              <a:t> (such a sucrose and </a:t>
            </a:r>
            <a:r>
              <a:rPr lang="en-US" dirty="0" err="1" smtClean="0"/>
              <a:t>fructans</a:t>
            </a:r>
            <a:r>
              <a:rPr lang="en-US" dirty="0" smtClean="0"/>
              <a:t>), </a:t>
            </a:r>
            <a:r>
              <a:rPr lang="en-US" dirty="0" smtClean="0">
                <a:solidFill>
                  <a:srgbClr val="FF0000"/>
                </a:solidFill>
              </a:rPr>
              <a:t>minerals</a:t>
            </a:r>
            <a:r>
              <a:rPr lang="en-US" dirty="0"/>
              <a:t>, </a:t>
            </a:r>
            <a:r>
              <a:rPr lang="en-US" dirty="0">
                <a:solidFill>
                  <a:srgbClr val="FF0000"/>
                </a:solidFill>
              </a:rPr>
              <a:t>amino acids</a:t>
            </a:r>
            <a:r>
              <a:rPr lang="en-US" dirty="0"/>
              <a:t>, </a:t>
            </a:r>
            <a:r>
              <a:rPr lang="en-US" dirty="0">
                <a:solidFill>
                  <a:srgbClr val="FF0000"/>
                </a:solidFill>
              </a:rPr>
              <a:t>proteins</a:t>
            </a:r>
            <a:r>
              <a:rPr lang="en-US" dirty="0"/>
              <a:t>, </a:t>
            </a:r>
            <a:r>
              <a:rPr lang="en-US" dirty="0" smtClean="0">
                <a:solidFill>
                  <a:srgbClr val="FF0000"/>
                </a:solidFill>
              </a:rPr>
              <a:t>lipids</a:t>
            </a:r>
            <a:r>
              <a:rPr lang="en-US" dirty="0" smtClean="0"/>
              <a:t> and </a:t>
            </a:r>
            <a:r>
              <a:rPr lang="en-US" dirty="0" err="1" smtClean="0">
                <a:solidFill>
                  <a:srgbClr val="FF0000"/>
                </a:solidFill>
              </a:rPr>
              <a:t>pectins</a:t>
            </a:r>
            <a:r>
              <a:rPr lang="en-US" dirty="0" smtClean="0"/>
              <a:t>.</a:t>
            </a:r>
            <a:endParaRPr lang="en-US" dirty="0"/>
          </a:p>
          <a:p>
            <a:pPr eaLnBrk="1" hangingPunct="1">
              <a:defRPr/>
            </a:pPr>
            <a:r>
              <a:rPr lang="en-US" dirty="0"/>
              <a:t>About </a:t>
            </a:r>
            <a:r>
              <a:rPr lang="en-US" dirty="0">
                <a:solidFill>
                  <a:srgbClr val="FF0000"/>
                </a:solidFill>
              </a:rPr>
              <a:t>50-80%</a:t>
            </a:r>
            <a:r>
              <a:rPr lang="en-US" dirty="0"/>
              <a:t> of the Brix measurement represents plant sugars, with the remaining portion representing the other plant solids. </a:t>
            </a:r>
          </a:p>
          <a:p>
            <a:pPr>
              <a:defRPr/>
            </a:pPr>
            <a:endParaRPr lang="en-US" dirty="0"/>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fld id="{A4F8C20E-14F9-4867-9C52-1AFC51012F45}" type="slidenum">
              <a:rPr lang="en-US" altLang="en-US" smtClean="0"/>
              <a:pPr eaLnBrk="1" hangingPunct="1">
                <a:defRPr/>
              </a:pPr>
              <a:t>47</a:t>
            </a:fld>
            <a:endParaRPr lang="en-US" altLang="en-US"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7"/>
          <p:cNvSpPr>
            <a:spLocks noGrp="1"/>
          </p:cNvSpPr>
          <p:nvPr>
            <p:ph type="sldNum" sz="quarter" idx="12"/>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fld id="{3544E37D-3686-40EC-8331-313B7125F0C2}" type="slidenum">
              <a:rPr lang="en-US" altLang="en-US" smtClean="0"/>
              <a:pPr eaLnBrk="1" hangingPunct="1">
                <a:defRPr/>
              </a:pPr>
              <a:t>48</a:t>
            </a:fld>
            <a:endParaRPr lang="en-US" altLang="en-US" smtClean="0"/>
          </a:p>
        </p:txBody>
      </p:sp>
      <p:sp>
        <p:nvSpPr>
          <p:cNvPr id="1528834" name="Rectangle 2"/>
          <p:cNvSpPr>
            <a:spLocks noGrp="1" noChangeArrowheads="1"/>
          </p:cNvSpPr>
          <p:nvPr>
            <p:ph type="title"/>
          </p:nvPr>
        </p:nvSpPr>
        <p:spPr>
          <a:xfrm>
            <a:off x="457200" y="0"/>
            <a:ext cx="8229600" cy="1143000"/>
          </a:xfrm>
        </p:spPr>
        <p:txBody>
          <a:bodyPr/>
          <a:lstStyle/>
          <a:p>
            <a:pPr eaLnBrk="1" hangingPunct="1">
              <a:defRPr/>
            </a:pPr>
            <a:r>
              <a:rPr lang="en-US" sz="4000" b="1" dirty="0" smtClean="0"/>
              <a:t>What is a Refractometer?</a:t>
            </a:r>
          </a:p>
        </p:txBody>
      </p:sp>
      <p:sp>
        <p:nvSpPr>
          <p:cNvPr id="1528835" name="Rectangle 3"/>
          <p:cNvSpPr>
            <a:spLocks noGrp="1" noChangeArrowheads="1"/>
          </p:cNvSpPr>
          <p:nvPr>
            <p:ph type="body" sz="half" idx="1"/>
          </p:nvPr>
        </p:nvSpPr>
        <p:spPr>
          <a:xfrm>
            <a:off x="457200" y="1295400"/>
            <a:ext cx="4033838" cy="4835525"/>
          </a:xfrm>
        </p:spPr>
        <p:txBody>
          <a:bodyPr>
            <a:normAutofit lnSpcReduction="10000"/>
          </a:bodyPr>
          <a:lstStyle/>
          <a:p>
            <a:pPr eaLnBrk="1" hangingPunct="1">
              <a:defRPr/>
            </a:pPr>
            <a:r>
              <a:rPr lang="en-US" sz="2800" smtClean="0"/>
              <a:t>A simple optical instrument that measures that amount of light refracted in a liquid.</a:t>
            </a:r>
          </a:p>
          <a:p>
            <a:pPr eaLnBrk="1" hangingPunct="1">
              <a:defRPr/>
            </a:pPr>
            <a:r>
              <a:rPr lang="en-US" sz="2800" smtClean="0"/>
              <a:t>Standard piece of equipment for many agronomists and commonly used in the fruit and vegetable industries.  </a:t>
            </a:r>
          </a:p>
          <a:p>
            <a:pPr eaLnBrk="1" hangingPunct="1">
              <a:defRPr/>
            </a:pPr>
            <a:endParaRPr lang="en-US" sz="2800" smtClean="0"/>
          </a:p>
          <a:p>
            <a:pPr eaLnBrk="1" hangingPunct="1">
              <a:defRPr/>
            </a:pPr>
            <a:endParaRPr lang="en-US" sz="2800" smtClean="0"/>
          </a:p>
        </p:txBody>
      </p:sp>
      <p:pic>
        <p:nvPicPr>
          <p:cNvPr id="24581" name="Picture 6" descr="Brix Meter - PAL-1"/>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338763" y="1143000"/>
            <a:ext cx="2863850" cy="2655888"/>
          </a:xfrm>
          <a:noFill/>
          <a:extLst>
            <a:ext uri="{909E8E84-426E-40DD-AFC4-6F175D3DCCD1}">
              <a14:hiddenFill xmlns:a14="http://schemas.microsoft.com/office/drawing/2010/main">
                <a:solidFill>
                  <a:srgbClr val="FFFFFF"/>
                </a:solidFill>
              </a14:hiddenFill>
            </a:ext>
          </a:extLst>
        </p:spPr>
      </p:pic>
      <p:pic>
        <p:nvPicPr>
          <p:cNvPr id="24582" name="Picture 7" descr="Brix Meter-Master-PA"/>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338763" y="3932238"/>
            <a:ext cx="2863850" cy="2198687"/>
          </a:xfrm>
          <a:noFill/>
          <a:extLst>
            <a:ext uri="{909E8E84-426E-40DD-AFC4-6F175D3DCCD1}">
              <a14:hiddenFill xmlns:a14="http://schemas.microsoft.com/office/drawing/2010/main">
                <a:solidFill>
                  <a:srgbClr val="FFFFFF"/>
                </a:solidFill>
              </a14:hiddenFill>
            </a:ext>
          </a:extLst>
        </p:spPr>
      </p:pic>
      <p:sp>
        <p:nvSpPr>
          <p:cNvPr id="24583" name="TextBox 1"/>
          <p:cNvSpPr txBox="1">
            <a:spLocks noChangeArrowheads="1"/>
          </p:cNvSpPr>
          <p:nvPr/>
        </p:nvSpPr>
        <p:spPr bwMode="auto">
          <a:xfrm>
            <a:off x="5715000" y="1219200"/>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9pPr>
          </a:lstStyle>
          <a:p>
            <a:pPr algn="ctr">
              <a:spcBef>
                <a:spcPct val="0"/>
              </a:spcBef>
              <a:buClrTx/>
              <a:buSzTx/>
              <a:buFontTx/>
              <a:buNone/>
            </a:pPr>
            <a:r>
              <a:rPr lang="en-US" altLang="en-US" sz="1800" b="1">
                <a:solidFill>
                  <a:srgbClr val="FF0000"/>
                </a:solidFill>
                <a:cs typeface="Arial" panose="020B0604020202020204" pitchFamily="34" charset="0"/>
              </a:rPr>
              <a:t>Digital</a:t>
            </a:r>
          </a:p>
        </p:txBody>
      </p:sp>
      <p:sp>
        <p:nvSpPr>
          <p:cNvPr id="24584" name="TextBox 2"/>
          <p:cNvSpPr txBox="1">
            <a:spLocks noChangeArrowheads="1"/>
          </p:cNvSpPr>
          <p:nvPr/>
        </p:nvSpPr>
        <p:spPr bwMode="auto">
          <a:xfrm>
            <a:off x="5715000" y="3962400"/>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9pPr>
          </a:lstStyle>
          <a:p>
            <a:pPr algn="ctr">
              <a:spcBef>
                <a:spcPct val="0"/>
              </a:spcBef>
              <a:buClrTx/>
              <a:buSzTx/>
              <a:buFontTx/>
              <a:buNone/>
            </a:pPr>
            <a:r>
              <a:rPr lang="en-US" altLang="en-US" sz="1800" b="1">
                <a:solidFill>
                  <a:srgbClr val="FF0000"/>
                </a:solidFill>
                <a:cs typeface="Arial" panose="020B0604020202020204" pitchFamily="34" charset="0"/>
              </a:rPr>
              <a:t>Optical</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fld id="{522E23B0-F5CB-41E3-BEAF-5D30B2CC4B5E}" type="slidenum">
              <a:rPr lang="en-US" altLang="en-US" smtClean="0"/>
              <a:pPr eaLnBrk="1" hangingPunct="1">
                <a:defRPr/>
              </a:pPr>
              <a:t>49</a:t>
            </a:fld>
            <a:endParaRPr lang="en-US" altLang="en-US" smtClean="0"/>
          </a:p>
        </p:txBody>
      </p:sp>
      <p:sp>
        <p:nvSpPr>
          <p:cNvPr id="1625090" name="Rectangle 2"/>
          <p:cNvSpPr>
            <a:spLocks noGrp="1" noChangeArrowheads="1"/>
          </p:cNvSpPr>
          <p:nvPr>
            <p:ph type="title"/>
          </p:nvPr>
        </p:nvSpPr>
        <p:spPr>
          <a:xfrm>
            <a:off x="457200" y="0"/>
            <a:ext cx="8229600" cy="1066800"/>
          </a:xfrm>
        </p:spPr>
        <p:txBody>
          <a:bodyPr/>
          <a:lstStyle/>
          <a:p>
            <a:pPr eaLnBrk="1" hangingPunct="1">
              <a:defRPr/>
            </a:pPr>
            <a:r>
              <a:rPr lang="en-US" sz="4000" b="1" dirty="0" smtClean="0"/>
              <a:t>Why High Brix in Forages?</a:t>
            </a:r>
          </a:p>
        </p:txBody>
      </p:sp>
      <p:sp>
        <p:nvSpPr>
          <p:cNvPr id="25604" name="Rectangle 3"/>
          <p:cNvSpPr>
            <a:spLocks noGrp="1" noChangeArrowheads="1"/>
          </p:cNvSpPr>
          <p:nvPr>
            <p:ph type="body" sz="half" idx="1"/>
          </p:nvPr>
        </p:nvSpPr>
        <p:spPr>
          <a:xfrm>
            <a:off x="457200" y="1143000"/>
            <a:ext cx="4033838" cy="4987925"/>
          </a:xfrm>
        </p:spPr>
        <p:txBody>
          <a:bodyPr/>
          <a:lstStyle/>
          <a:p>
            <a:pPr eaLnBrk="1" hangingPunct="1">
              <a:lnSpc>
                <a:spcPct val="80000"/>
              </a:lnSpc>
            </a:pPr>
            <a:r>
              <a:rPr lang="en-US" altLang="en-US" sz="2000" b="1" smtClean="0">
                <a:effectLst/>
              </a:rPr>
              <a:t>Research shows that High Brix  forages increase animal gains and milk production.  </a:t>
            </a:r>
          </a:p>
          <a:p>
            <a:pPr eaLnBrk="1" hangingPunct="1">
              <a:lnSpc>
                <a:spcPct val="80000"/>
              </a:lnSpc>
            </a:pPr>
            <a:r>
              <a:rPr lang="en-US" altLang="en-US" sz="2000" b="1" smtClean="0">
                <a:effectLst/>
              </a:rPr>
              <a:t>High Brix Forages also are more drought resistant, freeze tolerant, and more resistant to plant disease and pests</a:t>
            </a:r>
          </a:p>
          <a:p>
            <a:pPr lvl="1" eaLnBrk="1" hangingPunct="1">
              <a:lnSpc>
                <a:spcPct val="80000"/>
              </a:lnSpc>
            </a:pPr>
            <a:r>
              <a:rPr lang="en-US" altLang="en-US" sz="1600" b="1" smtClean="0">
                <a:effectLst/>
              </a:rPr>
              <a:t> (Moorby, 2001).  </a:t>
            </a:r>
            <a:endParaRPr lang="en-US" altLang="en-US" sz="2000" b="1" smtClean="0">
              <a:effectLst/>
            </a:endParaRPr>
          </a:p>
          <a:p>
            <a:pPr lvl="1" eaLnBrk="1" hangingPunct="1">
              <a:lnSpc>
                <a:spcPct val="80000"/>
              </a:lnSpc>
            </a:pPr>
            <a:r>
              <a:rPr lang="en-US" altLang="en-US" sz="1600" b="1" smtClean="0">
                <a:effectLst/>
              </a:rPr>
              <a:t>(Moller, 1996).</a:t>
            </a:r>
            <a:endParaRPr lang="en-US" altLang="en-US" sz="2000" b="1" smtClean="0">
              <a:effectLst/>
            </a:endParaRPr>
          </a:p>
          <a:p>
            <a:pPr lvl="1" eaLnBrk="1" hangingPunct="1">
              <a:lnSpc>
                <a:spcPct val="80000"/>
              </a:lnSpc>
            </a:pPr>
            <a:r>
              <a:rPr lang="en-US" altLang="en-US" sz="1600" b="1" smtClean="0">
                <a:effectLst/>
              </a:rPr>
              <a:t>(Downing &amp; Gamroth, 2007; Miller, et al, 1999). </a:t>
            </a:r>
          </a:p>
          <a:p>
            <a:pPr lvl="1" eaLnBrk="1" hangingPunct="1">
              <a:lnSpc>
                <a:spcPct val="80000"/>
              </a:lnSpc>
            </a:pPr>
            <a:r>
              <a:rPr lang="en-US" altLang="en-US" sz="1600" b="1" smtClean="0">
                <a:effectLst/>
              </a:rPr>
              <a:t>(Allison,  2007).</a:t>
            </a:r>
          </a:p>
          <a:p>
            <a:pPr lvl="1" eaLnBrk="1" hangingPunct="1">
              <a:lnSpc>
                <a:spcPct val="80000"/>
              </a:lnSpc>
            </a:pPr>
            <a:r>
              <a:rPr lang="en-US" altLang="en-US" sz="1600" b="1" smtClean="0">
                <a:effectLst/>
              </a:rPr>
              <a:t>(McKenzie, 2007).   </a:t>
            </a:r>
          </a:p>
        </p:txBody>
      </p:sp>
      <p:pic>
        <p:nvPicPr>
          <p:cNvPr id="25605" name="Picture 4" descr="nutrient dense 1"/>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24400" y="1905000"/>
            <a:ext cx="4038600" cy="3162300"/>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defRPr/>
            </a:pPr>
            <a:r>
              <a:rPr lang="en-US" dirty="0" smtClean="0"/>
              <a:t>To Display Minimized Control Panel</a:t>
            </a:r>
          </a:p>
        </p:txBody>
      </p:sp>
      <p:pic>
        <p:nvPicPr>
          <p:cNvPr id="45059" name="Content Placeholder 3" descr="minimized_control_panel.jpg"/>
          <p:cNvPicPr>
            <a:picLocks noGrp="1" noChangeAspect="1"/>
          </p:cNvPicPr>
          <p:nvPr>
            <p:ph sz="quarter" idx="1"/>
          </p:nvPr>
        </p:nvPicPr>
        <p:blipFill>
          <a:blip r:embed="rId3">
            <a:extLst>
              <a:ext uri="{28A0092B-C50C-407E-A947-70E740481C1C}">
                <a14:useLocalDpi xmlns:a14="http://schemas.microsoft.com/office/drawing/2010/main"/>
              </a:ext>
            </a:extLst>
          </a:blip>
          <a:srcRect/>
          <a:stretch>
            <a:fillRect/>
          </a:stretch>
        </p:blipFill>
        <p:spPr>
          <a:xfrm>
            <a:off x="1981200" y="1746259"/>
            <a:ext cx="5791200" cy="4081463"/>
          </a:xfrm>
        </p:spPr>
      </p:pic>
      <p:grpSp>
        <p:nvGrpSpPr>
          <p:cNvPr id="2" name="Group 8"/>
          <p:cNvGrpSpPr>
            <a:grpSpLocks/>
          </p:cNvGrpSpPr>
          <p:nvPr/>
        </p:nvGrpSpPr>
        <p:grpSpPr bwMode="auto">
          <a:xfrm>
            <a:off x="304800" y="1905004"/>
            <a:ext cx="7239000" cy="3019518"/>
            <a:chOff x="381000" y="2743200"/>
            <a:chExt cx="7239000" cy="3019761"/>
          </a:xfrm>
        </p:grpSpPr>
        <p:cxnSp>
          <p:nvCxnSpPr>
            <p:cNvPr id="5" name="Curved Connector 4"/>
            <p:cNvCxnSpPr/>
            <p:nvPr/>
          </p:nvCxnSpPr>
          <p:spPr>
            <a:xfrm flipV="1">
              <a:off x="1828800" y="2743200"/>
              <a:ext cx="5791200" cy="1829065"/>
            </a:xfrm>
            <a:prstGeom prst="curvedConnector3">
              <a:avLst>
                <a:gd name="adj1" fmla="val 50000"/>
              </a:avLst>
            </a:prstGeom>
            <a:ln>
              <a:tailEnd type="arrow"/>
            </a:ln>
          </p:spPr>
          <p:style>
            <a:lnRef idx="3">
              <a:schemeClr val="dk1"/>
            </a:lnRef>
            <a:fillRef idx="0">
              <a:schemeClr val="dk1"/>
            </a:fillRef>
            <a:effectRef idx="2">
              <a:schemeClr val="dk1"/>
            </a:effectRef>
            <a:fontRef idx="minor">
              <a:schemeClr val="tx1"/>
            </a:fontRef>
          </p:style>
        </p:cxnSp>
        <p:sp>
          <p:nvSpPr>
            <p:cNvPr id="45063" name="TextBox 7"/>
            <p:cNvSpPr txBox="1">
              <a:spLocks noChangeArrowheads="1"/>
            </p:cNvSpPr>
            <p:nvPr/>
          </p:nvSpPr>
          <p:spPr bwMode="auto">
            <a:xfrm>
              <a:off x="381000" y="3657600"/>
              <a:ext cx="1524000" cy="2105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184" eaLnBrk="1" fontAlgn="base" hangingPunct="1">
                <a:spcBef>
                  <a:spcPct val="0"/>
                </a:spcBef>
                <a:spcAft>
                  <a:spcPct val="0"/>
                </a:spcAft>
              </a:pPr>
              <a:r>
                <a:rPr lang="en-US" altLang="en-US" sz="3200">
                  <a:solidFill>
                    <a:srgbClr val="000000"/>
                  </a:solidFill>
                  <a:latin typeface="Arial Narrow" pitchFamily="34" charset="0"/>
                  <a:ea typeface="ＭＳ Ｐゴシック" pitchFamily="34" charset="-128"/>
                  <a:cs typeface="Arial" charset="0"/>
                </a:rPr>
                <a:t>Click the orange arrow button</a:t>
              </a:r>
            </a:p>
          </p:txBody>
        </p:sp>
      </p:grpSp>
      <p:sp>
        <p:nvSpPr>
          <p:cNvPr id="7" name="Rectangle 6"/>
          <p:cNvSpPr/>
          <p:nvPr/>
        </p:nvSpPr>
        <p:spPr>
          <a:xfrm>
            <a:off x="7620000" y="1828800"/>
            <a:ext cx="152400" cy="76200"/>
          </a:xfrm>
          <a:prstGeom prst="rect">
            <a:avLst/>
          </a:prstGeom>
          <a:solidFill>
            <a:srgbClr val="DD8047">
              <a:alpha val="6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lIns="109705" tIns="54854" rIns="109705" bIns="54854" anchor="ctr"/>
          <a:lstStyle/>
          <a:p>
            <a:pPr algn="ctr" defTabSz="914184">
              <a:defRPr/>
            </a:pPr>
            <a:endParaRPr lang="en-US" dirty="0">
              <a:solidFill>
                <a:prstClr val="white"/>
              </a:solidFill>
            </a:endParaRPr>
          </a:p>
        </p:txBody>
      </p:sp>
    </p:spTree>
    <p:extLst>
      <p:ext uri="{BB962C8B-B14F-4D97-AF65-F5344CB8AC3E}">
        <p14:creationId xmlns:p14="http://schemas.microsoft.com/office/powerpoint/2010/main" val="1318652006"/>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t>Brix Advantage</a:t>
            </a:r>
            <a:endParaRPr lang="en-US" b="1" dirty="0"/>
          </a:p>
        </p:txBody>
      </p:sp>
      <p:sp>
        <p:nvSpPr>
          <p:cNvPr id="3" name="Content Placeholder 2"/>
          <p:cNvSpPr>
            <a:spLocks noGrp="1"/>
          </p:cNvSpPr>
          <p:nvPr>
            <p:ph idx="1"/>
          </p:nvPr>
        </p:nvSpPr>
        <p:spPr/>
        <p:txBody>
          <a:bodyPr/>
          <a:lstStyle/>
          <a:p>
            <a:pPr>
              <a:defRPr/>
            </a:pPr>
            <a:r>
              <a:rPr lang="en-US" sz="3600" dirty="0" smtClean="0"/>
              <a:t>Brix 5.0% or less = ADG in low 1’s.</a:t>
            </a:r>
          </a:p>
          <a:p>
            <a:pPr>
              <a:defRPr/>
            </a:pPr>
            <a:r>
              <a:rPr lang="en-US" sz="3600" dirty="0" smtClean="0"/>
              <a:t>Brix 8-12% = ADG in low to mid-2’s.</a:t>
            </a:r>
          </a:p>
          <a:p>
            <a:pPr>
              <a:defRPr/>
            </a:pPr>
            <a:r>
              <a:rPr lang="en-US" sz="3600" dirty="0" smtClean="0"/>
              <a:t>Brix 12 – 15% = ADG in mid-high 2’s.</a:t>
            </a:r>
          </a:p>
          <a:p>
            <a:pPr>
              <a:defRPr/>
            </a:pPr>
            <a:r>
              <a:rPr lang="en-US" sz="3600" dirty="0" smtClean="0"/>
              <a:t>Brix &gt; 15% = ADG in high 2’s to 3’s. </a:t>
            </a:r>
            <a:endParaRPr lang="en-US" sz="3600" dirty="0"/>
          </a:p>
          <a:p>
            <a:pPr>
              <a:defRPr/>
            </a:pPr>
            <a:r>
              <a:rPr lang="en-US" sz="3600" dirty="0" smtClean="0">
                <a:solidFill>
                  <a:schemeClr val="accent6"/>
                </a:solidFill>
              </a:rPr>
              <a:t>Every 1.0% increase in Brix adds 0.1 to 0.3 ADG.  </a:t>
            </a:r>
            <a:endParaRPr lang="en-US" sz="3600" dirty="0">
              <a:solidFill>
                <a:schemeClr val="accent6"/>
              </a:solidFill>
            </a:endParaRPr>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fld id="{C8ECD044-7243-450D-8C37-B42C27ABF1FE}" type="slidenum">
              <a:rPr lang="en-US" altLang="en-US" smtClean="0"/>
              <a:pPr eaLnBrk="1" hangingPunct="1">
                <a:defRPr/>
              </a:pPr>
              <a:t>50</a:t>
            </a:fld>
            <a:endParaRPr lang="en-US" altLang="en-US"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fld id="{85398E45-E12E-40AE-81A6-C03DD6CFD459}" type="slidenum">
              <a:rPr lang="en-US" altLang="en-US" smtClean="0"/>
              <a:pPr eaLnBrk="1" hangingPunct="1">
                <a:defRPr/>
              </a:pPr>
              <a:t>51</a:t>
            </a:fld>
            <a:endParaRPr lang="en-US" altLang="en-US" smtClean="0"/>
          </a:p>
        </p:txBody>
      </p:sp>
      <p:pic>
        <p:nvPicPr>
          <p:cNvPr id="1946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
            <a:ext cx="79248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Freeform 4"/>
          <p:cNvSpPr>
            <a:spLocks/>
          </p:cNvSpPr>
          <p:nvPr/>
        </p:nvSpPr>
        <p:spPr bwMode="auto">
          <a:xfrm>
            <a:off x="1511300" y="1841500"/>
            <a:ext cx="1031875" cy="939800"/>
          </a:xfrm>
          <a:custGeom>
            <a:avLst/>
            <a:gdLst>
              <a:gd name="T0" fmla="*/ 455147 w 1032232"/>
              <a:gd name="T1" fmla="*/ 241300 h 939800"/>
              <a:gd name="T2" fmla="*/ 391932 w 1032232"/>
              <a:gd name="T3" fmla="*/ 215900 h 939800"/>
              <a:gd name="T4" fmla="*/ 328718 w 1032232"/>
              <a:gd name="T5" fmla="*/ 203200 h 939800"/>
              <a:gd name="T6" fmla="*/ 278148 w 1032232"/>
              <a:gd name="T7" fmla="*/ 190500 h 939800"/>
              <a:gd name="T8" fmla="*/ 37931 w 1032232"/>
              <a:gd name="T9" fmla="*/ 228600 h 939800"/>
              <a:gd name="T10" fmla="*/ 25283 w 1032232"/>
              <a:gd name="T11" fmla="*/ 266700 h 939800"/>
              <a:gd name="T12" fmla="*/ 12648 w 1032232"/>
              <a:gd name="T13" fmla="*/ 431800 h 939800"/>
              <a:gd name="T14" fmla="*/ 0 w 1032232"/>
              <a:gd name="T15" fmla="*/ 495300 h 939800"/>
              <a:gd name="T16" fmla="*/ 12648 w 1032232"/>
              <a:gd name="T17" fmla="*/ 736600 h 939800"/>
              <a:gd name="T18" fmla="*/ 25283 w 1032232"/>
              <a:gd name="T19" fmla="*/ 774700 h 939800"/>
              <a:gd name="T20" fmla="*/ 101145 w 1032232"/>
              <a:gd name="T21" fmla="*/ 812800 h 939800"/>
              <a:gd name="T22" fmla="*/ 189642 w 1032232"/>
              <a:gd name="T23" fmla="*/ 863600 h 939800"/>
              <a:gd name="T24" fmla="*/ 328718 w 1032232"/>
              <a:gd name="T25" fmla="*/ 901700 h 939800"/>
              <a:gd name="T26" fmla="*/ 467793 w 1032232"/>
              <a:gd name="T27" fmla="*/ 939800 h 939800"/>
              <a:gd name="T28" fmla="*/ 670080 w 1032232"/>
              <a:gd name="T29" fmla="*/ 927100 h 939800"/>
              <a:gd name="T30" fmla="*/ 758582 w 1032232"/>
              <a:gd name="T31" fmla="*/ 889000 h 939800"/>
              <a:gd name="T32" fmla="*/ 809153 w 1032232"/>
              <a:gd name="T33" fmla="*/ 850900 h 939800"/>
              <a:gd name="T34" fmla="*/ 859725 w 1032232"/>
              <a:gd name="T35" fmla="*/ 825500 h 939800"/>
              <a:gd name="T36" fmla="*/ 986156 w 1032232"/>
              <a:gd name="T37" fmla="*/ 673100 h 939800"/>
              <a:gd name="T38" fmla="*/ 1011442 w 1032232"/>
              <a:gd name="T39" fmla="*/ 596900 h 939800"/>
              <a:gd name="T40" fmla="*/ 1011442 w 1032232"/>
              <a:gd name="T41" fmla="*/ 266700 h 939800"/>
              <a:gd name="T42" fmla="*/ 960869 w 1032232"/>
              <a:gd name="T43" fmla="*/ 190500 h 939800"/>
              <a:gd name="T44" fmla="*/ 897653 w 1032232"/>
              <a:gd name="T45" fmla="*/ 139700 h 939800"/>
              <a:gd name="T46" fmla="*/ 872368 w 1032232"/>
              <a:gd name="T47" fmla="*/ 101600 h 939800"/>
              <a:gd name="T48" fmla="*/ 708009 w 1032232"/>
              <a:gd name="T49" fmla="*/ 38100 h 939800"/>
              <a:gd name="T50" fmla="*/ 568936 w 1032232"/>
              <a:gd name="T51" fmla="*/ 0 h 939800"/>
              <a:gd name="T52" fmla="*/ 265504 w 1032232"/>
              <a:gd name="T53" fmla="*/ 12700 h 939800"/>
              <a:gd name="T54" fmla="*/ 189642 w 1032232"/>
              <a:gd name="T55" fmla="*/ 63500 h 939800"/>
              <a:gd name="T56" fmla="*/ 139076 w 1032232"/>
              <a:gd name="T57" fmla="*/ 190500 h 939800"/>
              <a:gd name="T58" fmla="*/ 139076 w 1032232"/>
              <a:gd name="T59" fmla="*/ 203200 h 9398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032232"/>
              <a:gd name="T91" fmla="*/ 0 h 939800"/>
              <a:gd name="T92" fmla="*/ 1032232 w 1032232"/>
              <a:gd name="T93" fmla="*/ 939800 h 93980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032232" h="939800">
                <a:moveTo>
                  <a:pt x="457200" y="241300"/>
                </a:moveTo>
                <a:cubicBezTo>
                  <a:pt x="436033" y="232833"/>
                  <a:pt x="415536" y="222451"/>
                  <a:pt x="393700" y="215900"/>
                </a:cubicBezTo>
                <a:cubicBezTo>
                  <a:pt x="373025" y="209697"/>
                  <a:pt x="351272" y="207883"/>
                  <a:pt x="330200" y="203200"/>
                </a:cubicBezTo>
                <a:cubicBezTo>
                  <a:pt x="313161" y="199414"/>
                  <a:pt x="296333" y="194733"/>
                  <a:pt x="279400" y="190500"/>
                </a:cubicBezTo>
                <a:cubicBezTo>
                  <a:pt x="267514" y="191243"/>
                  <a:pt x="86213" y="168458"/>
                  <a:pt x="38100" y="228600"/>
                </a:cubicBezTo>
                <a:cubicBezTo>
                  <a:pt x="29737" y="239053"/>
                  <a:pt x="29633" y="254000"/>
                  <a:pt x="25400" y="266700"/>
                </a:cubicBezTo>
                <a:cubicBezTo>
                  <a:pt x="21167" y="321733"/>
                  <a:pt x="18795" y="376942"/>
                  <a:pt x="12700" y="431800"/>
                </a:cubicBezTo>
                <a:cubicBezTo>
                  <a:pt x="10316" y="453254"/>
                  <a:pt x="0" y="473714"/>
                  <a:pt x="0" y="495300"/>
                </a:cubicBezTo>
                <a:cubicBezTo>
                  <a:pt x="0" y="575845"/>
                  <a:pt x="5408" y="656386"/>
                  <a:pt x="12700" y="736600"/>
                </a:cubicBezTo>
                <a:cubicBezTo>
                  <a:pt x="13912" y="749932"/>
                  <a:pt x="17037" y="764247"/>
                  <a:pt x="25400" y="774700"/>
                </a:cubicBezTo>
                <a:cubicBezTo>
                  <a:pt x="49664" y="805030"/>
                  <a:pt x="70924" y="797462"/>
                  <a:pt x="101600" y="812800"/>
                </a:cubicBezTo>
                <a:cubicBezTo>
                  <a:pt x="193243" y="858622"/>
                  <a:pt x="79174" y="819070"/>
                  <a:pt x="190500" y="863600"/>
                </a:cubicBezTo>
                <a:cubicBezTo>
                  <a:pt x="269334" y="895134"/>
                  <a:pt x="254832" y="884307"/>
                  <a:pt x="330200" y="901700"/>
                </a:cubicBezTo>
                <a:cubicBezTo>
                  <a:pt x="423302" y="923185"/>
                  <a:pt x="406922" y="918807"/>
                  <a:pt x="469900" y="939800"/>
                </a:cubicBezTo>
                <a:cubicBezTo>
                  <a:pt x="537633" y="935567"/>
                  <a:pt x="605607" y="934204"/>
                  <a:pt x="673100" y="927100"/>
                </a:cubicBezTo>
                <a:cubicBezTo>
                  <a:pt x="693885" y="924912"/>
                  <a:pt x="749114" y="897054"/>
                  <a:pt x="762000" y="889000"/>
                </a:cubicBezTo>
                <a:cubicBezTo>
                  <a:pt x="779949" y="877782"/>
                  <a:pt x="794851" y="862118"/>
                  <a:pt x="812800" y="850900"/>
                </a:cubicBezTo>
                <a:cubicBezTo>
                  <a:pt x="828854" y="840866"/>
                  <a:pt x="848817" y="837327"/>
                  <a:pt x="863600" y="825500"/>
                </a:cubicBezTo>
                <a:cubicBezTo>
                  <a:pt x="895754" y="799777"/>
                  <a:pt x="975651" y="717946"/>
                  <a:pt x="990600" y="673100"/>
                </a:cubicBezTo>
                <a:lnTo>
                  <a:pt x="1016000" y="596900"/>
                </a:lnTo>
                <a:cubicBezTo>
                  <a:pt x="1029412" y="476189"/>
                  <a:pt x="1044583" y="398182"/>
                  <a:pt x="1016000" y="266700"/>
                </a:cubicBezTo>
                <a:cubicBezTo>
                  <a:pt x="1009515" y="236870"/>
                  <a:pt x="982133" y="215900"/>
                  <a:pt x="965200" y="190500"/>
                </a:cubicBezTo>
                <a:cubicBezTo>
                  <a:pt x="932374" y="141261"/>
                  <a:pt x="954280" y="157227"/>
                  <a:pt x="901700" y="139700"/>
                </a:cubicBezTo>
                <a:cubicBezTo>
                  <a:pt x="893233" y="127000"/>
                  <a:pt x="888804" y="110353"/>
                  <a:pt x="876300" y="101600"/>
                </a:cubicBezTo>
                <a:cubicBezTo>
                  <a:pt x="781943" y="35550"/>
                  <a:pt x="796693" y="61416"/>
                  <a:pt x="711200" y="38100"/>
                </a:cubicBezTo>
                <a:cubicBezTo>
                  <a:pt x="533957" y="-10239"/>
                  <a:pt x="726208" y="30942"/>
                  <a:pt x="571500" y="0"/>
                </a:cubicBezTo>
                <a:cubicBezTo>
                  <a:pt x="469900" y="4233"/>
                  <a:pt x="367005" y="-4017"/>
                  <a:pt x="266700" y="12700"/>
                </a:cubicBezTo>
                <a:cubicBezTo>
                  <a:pt x="236588" y="17719"/>
                  <a:pt x="190500" y="63500"/>
                  <a:pt x="190500" y="63500"/>
                </a:cubicBezTo>
                <a:cubicBezTo>
                  <a:pt x="175320" y="93860"/>
                  <a:pt x="139700" y="159113"/>
                  <a:pt x="139700" y="190500"/>
                </a:cubicBezTo>
                <a:lnTo>
                  <a:pt x="139700" y="203200"/>
                </a:lnTo>
              </a:path>
            </a:pathLst>
          </a:custGeom>
          <a:noFill/>
          <a:ln w="952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9463" name="Freeform 5"/>
          <p:cNvSpPr>
            <a:spLocks/>
          </p:cNvSpPr>
          <p:nvPr/>
        </p:nvSpPr>
        <p:spPr bwMode="auto">
          <a:xfrm>
            <a:off x="1498600" y="1927225"/>
            <a:ext cx="990600" cy="804863"/>
          </a:xfrm>
          <a:custGeom>
            <a:avLst/>
            <a:gdLst>
              <a:gd name="T0" fmla="*/ 647700 w 990600"/>
              <a:gd name="T1" fmla="*/ 116875 h 805247"/>
              <a:gd name="T2" fmla="*/ 520700 w 990600"/>
              <a:gd name="T3" fmla="*/ 91631 h 805247"/>
              <a:gd name="T4" fmla="*/ 457200 w 990600"/>
              <a:gd name="T5" fmla="*/ 79009 h 805247"/>
              <a:gd name="T6" fmla="*/ 190500 w 990600"/>
              <a:gd name="T7" fmla="*/ 91631 h 805247"/>
              <a:gd name="T8" fmla="*/ 139700 w 990600"/>
              <a:gd name="T9" fmla="*/ 104253 h 805247"/>
              <a:gd name="T10" fmla="*/ 63500 w 990600"/>
              <a:gd name="T11" fmla="*/ 154741 h 805247"/>
              <a:gd name="T12" fmla="*/ 25400 w 990600"/>
              <a:gd name="T13" fmla="*/ 243092 h 805247"/>
              <a:gd name="T14" fmla="*/ 0 w 990600"/>
              <a:gd name="T15" fmla="*/ 318820 h 805247"/>
              <a:gd name="T16" fmla="*/ 12700 w 990600"/>
              <a:gd name="T17" fmla="*/ 482899 h 805247"/>
              <a:gd name="T18" fmla="*/ 25400 w 990600"/>
              <a:gd name="T19" fmla="*/ 520763 h 805247"/>
              <a:gd name="T20" fmla="*/ 63500 w 990600"/>
              <a:gd name="T21" fmla="*/ 571249 h 805247"/>
              <a:gd name="T22" fmla="*/ 101600 w 990600"/>
              <a:gd name="T23" fmla="*/ 596492 h 805247"/>
              <a:gd name="T24" fmla="*/ 165100 w 990600"/>
              <a:gd name="T25" fmla="*/ 672222 h 805247"/>
              <a:gd name="T26" fmla="*/ 228600 w 990600"/>
              <a:gd name="T27" fmla="*/ 710086 h 805247"/>
              <a:gd name="T28" fmla="*/ 266700 w 990600"/>
              <a:gd name="T29" fmla="*/ 735329 h 805247"/>
              <a:gd name="T30" fmla="*/ 368300 w 990600"/>
              <a:gd name="T31" fmla="*/ 760572 h 805247"/>
              <a:gd name="T32" fmla="*/ 419100 w 990600"/>
              <a:gd name="T33" fmla="*/ 785815 h 805247"/>
              <a:gd name="T34" fmla="*/ 711200 w 990600"/>
              <a:gd name="T35" fmla="*/ 785815 h 805247"/>
              <a:gd name="T36" fmla="*/ 749300 w 990600"/>
              <a:gd name="T37" fmla="*/ 773194 h 805247"/>
              <a:gd name="T38" fmla="*/ 825500 w 990600"/>
              <a:gd name="T39" fmla="*/ 722708 h 805247"/>
              <a:gd name="T40" fmla="*/ 850900 w 990600"/>
              <a:gd name="T41" fmla="*/ 684843 h 805247"/>
              <a:gd name="T42" fmla="*/ 901700 w 990600"/>
              <a:gd name="T43" fmla="*/ 646979 h 805247"/>
              <a:gd name="T44" fmla="*/ 952500 w 990600"/>
              <a:gd name="T45" fmla="*/ 546007 h 805247"/>
              <a:gd name="T46" fmla="*/ 990600 w 990600"/>
              <a:gd name="T47" fmla="*/ 419793 h 805247"/>
              <a:gd name="T48" fmla="*/ 965200 w 990600"/>
              <a:gd name="T49" fmla="*/ 306198 h 805247"/>
              <a:gd name="T50" fmla="*/ 876300 w 990600"/>
              <a:gd name="T51" fmla="*/ 205229 h 805247"/>
              <a:gd name="T52" fmla="*/ 800100 w 990600"/>
              <a:gd name="T53" fmla="*/ 129497 h 805247"/>
              <a:gd name="T54" fmla="*/ 723900 w 990600"/>
              <a:gd name="T55" fmla="*/ 79009 h 805247"/>
              <a:gd name="T56" fmla="*/ 685800 w 990600"/>
              <a:gd name="T57" fmla="*/ 66387 h 805247"/>
              <a:gd name="T58" fmla="*/ 647700 w 990600"/>
              <a:gd name="T59" fmla="*/ 41143 h 805247"/>
              <a:gd name="T60" fmla="*/ 520700 w 990600"/>
              <a:gd name="T61" fmla="*/ 3277 h 805247"/>
              <a:gd name="T62" fmla="*/ 215900 w 990600"/>
              <a:gd name="T63" fmla="*/ 28521 h 8052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90600"/>
              <a:gd name="T97" fmla="*/ 0 h 805247"/>
              <a:gd name="T98" fmla="*/ 990600 w 990600"/>
              <a:gd name="T99" fmla="*/ 805247 h 8052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90600" h="805247">
                <a:moveTo>
                  <a:pt x="647700" y="117603"/>
                </a:moveTo>
                <a:lnTo>
                  <a:pt x="520700" y="92203"/>
                </a:lnTo>
                <a:lnTo>
                  <a:pt x="457200" y="79503"/>
                </a:lnTo>
                <a:cubicBezTo>
                  <a:pt x="368300" y="83736"/>
                  <a:pt x="279217" y="85106"/>
                  <a:pt x="190500" y="92203"/>
                </a:cubicBezTo>
                <a:cubicBezTo>
                  <a:pt x="173101" y="93595"/>
                  <a:pt x="155312" y="97097"/>
                  <a:pt x="139700" y="104903"/>
                </a:cubicBezTo>
                <a:cubicBezTo>
                  <a:pt x="112396" y="118555"/>
                  <a:pt x="63500" y="155703"/>
                  <a:pt x="63500" y="155703"/>
                </a:cubicBezTo>
                <a:cubicBezTo>
                  <a:pt x="22619" y="278345"/>
                  <a:pt x="88174" y="87669"/>
                  <a:pt x="25400" y="244603"/>
                </a:cubicBezTo>
                <a:cubicBezTo>
                  <a:pt x="15456" y="269462"/>
                  <a:pt x="0" y="320803"/>
                  <a:pt x="0" y="320803"/>
                </a:cubicBezTo>
                <a:cubicBezTo>
                  <a:pt x="4233" y="375836"/>
                  <a:pt x="5854" y="431133"/>
                  <a:pt x="12700" y="485903"/>
                </a:cubicBezTo>
                <a:cubicBezTo>
                  <a:pt x="14360" y="499187"/>
                  <a:pt x="18758" y="512380"/>
                  <a:pt x="25400" y="524003"/>
                </a:cubicBezTo>
                <a:cubicBezTo>
                  <a:pt x="35902" y="542381"/>
                  <a:pt x="48533" y="559836"/>
                  <a:pt x="63500" y="574803"/>
                </a:cubicBezTo>
                <a:cubicBezTo>
                  <a:pt x="74293" y="585596"/>
                  <a:pt x="88900" y="591736"/>
                  <a:pt x="101600" y="600203"/>
                </a:cubicBezTo>
                <a:cubicBezTo>
                  <a:pt x="123112" y="632472"/>
                  <a:pt x="132505" y="651957"/>
                  <a:pt x="165100" y="676403"/>
                </a:cubicBezTo>
                <a:cubicBezTo>
                  <a:pt x="184847" y="691214"/>
                  <a:pt x="207668" y="701420"/>
                  <a:pt x="228600" y="714503"/>
                </a:cubicBezTo>
                <a:cubicBezTo>
                  <a:pt x="241543" y="722593"/>
                  <a:pt x="253048" y="733077"/>
                  <a:pt x="266700" y="739903"/>
                </a:cubicBezTo>
                <a:cubicBezTo>
                  <a:pt x="292735" y="752920"/>
                  <a:pt x="344148" y="760473"/>
                  <a:pt x="368300" y="765303"/>
                </a:cubicBezTo>
                <a:cubicBezTo>
                  <a:pt x="385233" y="773770"/>
                  <a:pt x="401139" y="784716"/>
                  <a:pt x="419100" y="790703"/>
                </a:cubicBezTo>
                <a:cubicBezTo>
                  <a:pt x="510006" y="821005"/>
                  <a:pt x="628735" y="795284"/>
                  <a:pt x="711200" y="790703"/>
                </a:cubicBezTo>
                <a:cubicBezTo>
                  <a:pt x="723900" y="786470"/>
                  <a:pt x="737598" y="784504"/>
                  <a:pt x="749300" y="778003"/>
                </a:cubicBezTo>
                <a:cubicBezTo>
                  <a:pt x="775985" y="763178"/>
                  <a:pt x="825500" y="727203"/>
                  <a:pt x="825500" y="727203"/>
                </a:cubicBezTo>
                <a:cubicBezTo>
                  <a:pt x="833967" y="714503"/>
                  <a:pt x="840107" y="699896"/>
                  <a:pt x="850900" y="689103"/>
                </a:cubicBezTo>
                <a:cubicBezTo>
                  <a:pt x="865867" y="674136"/>
                  <a:pt x="889250" y="668121"/>
                  <a:pt x="901700" y="651003"/>
                </a:cubicBezTo>
                <a:cubicBezTo>
                  <a:pt x="923971" y="620381"/>
                  <a:pt x="940526" y="585324"/>
                  <a:pt x="952500" y="549403"/>
                </a:cubicBezTo>
                <a:cubicBezTo>
                  <a:pt x="983420" y="456644"/>
                  <a:pt x="971406" y="499178"/>
                  <a:pt x="990600" y="422403"/>
                </a:cubicBezTo>
                <a:cubicBezTo>
                  <a:pt x="987154" y="401728"/>
                  <a:pt x="980088" y="334901"/>
                  <a:pt x="965200" y="308103"/>
                </a:cubicBezTo>
                <a:cubicBezTo>
                  <a:pt x="894472" y="180793"/>
                  <a:pt x="945530" y="268041"/>
                  <a:pt x="876300" y="206503"/>
                </a:cubicBezTo>
                <a:cubicBezTo>
                  <a:pt x="849452" y="182638"/>
                  <a:pt x="829988" y="150228"/>
                  <a:pt x="800100" y="130303"/>
                </a:cubicBezTo>
                <a:cubicBezTo>
                  <a:pt x="774700" y="113370"/>
                  <a:pt x="752860" y="89156"/>
                  <a:pt x="723900" y="79503"/>
                </a:cubicBezTo>
                <a:cubicBezTo>
                  <a:pt x="711200" y="75270"/>
                  <a:pt x="697774" y="72790"/>
                  <a:pt x="685800" y="66803"/>
                </a:cubicBezTo>
                <a:cubicBezTo>
                  <a:pt x="672148" y="59977"/>
                  <a:pt x="661648" y="47602"/>
                  <a:pt x="647700" y="41403"/>
                </a:cubicBezTo>
                <a:cubicBezTo>
                  <a:pt x="607946" y="23735"/>
                  <a:pt x="562920" y="13858"/>
                  <a:pt x="520700" y="3303"/>
                </a:cubicBezTo>
                <a:cubicBezTo>
                  <a:pt x="231844" y="16433"/>
                  <a:pt x="324687" y="-25690"/>
                  <a:pt x="215900" y="28703"/>
                </a:cubicBezTo>
              </a:path>
            </a:pathLst>
          </a:custGeom>
          <a:noFill/>
          <a:ln w="952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p>
            <a:endParaRPr lang="en-US"/>
          </a:p>
        </p:txBody>
      </p:sp>
      <p:cxnSp>
        <p:nvCxnSpPr>
          <p:cNvPr id="19464" name="Straight Arrow Connector 10"/>
          <p:cNvCxnSpPr>
            <a:cxnSpLocks noChangeShapeType="1"/>
          </p:cNvCxnSpPr>
          <p:nvPr/>
        </p:nvCxnSpPr>
        <p:spPr bwMode="auto">
          <a:xfrm flipH="1">
            <a:off x="1466850" y="1633538"/>
            <a:ext cx="88900" cy="509587"/>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9465" name="TextBox 6"/>
          <p:cNvSpPr txBox="1">
            <a:spLocks noChangeArrowheads="1"/>
          </p:cNvSpPr>
          <p:nvPr/>
        </p:nvSpPr>
        <p:spPr bwMode="auto">
          <a:xfrm>
            <a:off x="1295400" y="1295400"/>
            <a:ext cx="1600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600" b="1">
                <a:solidFill>
                  <a:srgbClr val="FF0000"/>
                </a:solidFill>
                <a:cs typeface="Arial" panose="020B0604020202020204" pitchFamily="34" charset="0"/>
              </a:rPr>
              <a:t>Monoculture</a:t>
            </a:r>
          </a:p>
        </p:txBody>
      </p:sp>
      <p:cxnSp>
        <p:nvCxnSpPr>
          <p:cNvPr id="19466" name="Straight Arrow Connector 12"/>
          <p:cNvCxnSpPr>
            <a:cxnSpLocks noChangeShapeType="1"/>
          </p:cNvCxnSpPr>
          <p:nvPr/>
        </p:nvCxnSpPr>
        <p:spPr bwMode="auto">
          <a:xfrm flipH="1" flipV="1">
            <a:off x="3352800" y="3886200"/>
            <a:ext cx="1905000" cy="914400"/>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9467" name="Straight Arrow Connector 14"/>
          <p:cNvCxnSpPr>
            <a:cxnSpLocks noChangeShapeType="1"/>
          </p:cNvCxnSpPr>
          <p:nvPr/>
        </p:nvCxnSpPr>
        <p:spPr bwMode="auto">
          <a:xfrm flipH="1" flipV="1">
            <a:off x="5257800" y="3505200"/>
            <a:ext cx="76200" cy="1295400"/>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9468" name="Straight Arrow Connector 16"/>
          <p:cNvCxnSpPr>
            <a:cxnSpLocks noChangeShapeType="1"/>
          </p:cNvCxnSpPr>
          <p:nvPr/>
        </p:nvCxnSpPr>
        <p:spPr bwMode="auto">
          <a:xfrm flipV="1">
            <a:off x="5410200" y="4267200"/>
            <a:ext cx="1447800" cy="533400"/>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9469" name="TextBox 18"/>
          <p:cNvSpPr txBox="1">
            <a:spLocks noChangeArrowheads="1"/>
          </p:cNvSpPr>
          <p:nvPr/>
        </p:nvSpPr>
        <p:spPr bwMode="auto">
          <a:xfrm>
            <a:off x="4114800" y="4800600"/>
            <a:ext cx="2590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800" b="1">
                <a:solidFill>
                  <a:srgbClr val="FF0000"/>
                </a:solidFill>
                <a:cs typeface="Arial" panose="020B0604020202020204" pitchFamily="34" charset="0"/>
              </a:rPr>
              <a:t>Diversity/Complexity</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Kent Solberg</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1816119"/>
            <a:ext cx="2514600" cy="3581401"/>
          </a:xfrm>
        </p:spPr>
      </p:pic>
      <p:sp>
        <p:nvSpPr>
          <p:cNvPr id="5" name="TextBox 4"/>
          <p:cNvSpPr txBox="1"/>
          <p:nvPr/>
        </p:nvSpPr>
        <p:spPr>
          <a:xfrm>
            <a:off x="3048000" y="1981200"/>
            <a:ext cx="5943600" cy="3416320"/>
          </a:xfrm>
          <a:prstGeom prst="rect">
            <a:avLst/>
          </a:prstGeom>
          <a:noFill/>
        </p:spPr>
        <p:txBody>
          <a:bodyPr wrap="square" rtlCol="0">
            <a:spAutoFit/>
          </a:bodyPr>
          <a:lstStyle/>
          <a:p>
            <a:pPr marL="285750" indent="-285750">
              <a:buFont typeface="Arial" panose="020B0604020202020204" pitchFamily="34" charset="0"/>
              <a:buChar char="•"/>
            </a:pPr>
            <a:r>
              <a:rPr lang="en-US" dirty="0"/>
              <a:t>Kent currently serves as the Livestock and Grazing Specialist for the Sustainable Farming Association. </a:t>
            </a:r>
          </a:p>
          <a:p>
            <a:pPr marL="285750" indent="-285750">
              <a:buFont typeface="Arial" panose="020B0604020202020204" pitchFamily="34" charset="0"/>
              <a:buChar char="•"/>
            </a:pPr>
            <a:r>
              <a:rPr lang="en-US" dirty="0" smtClean="0"/>
              <a:t>Kent </a:t>
            </a:r>
            <a:r>
              <a:rPr lang="en-US" dirty="0"/>
              <a:t>and his wife Linda own and operate a grass-based livestock farm near </a:t>
            </a:r>
            <a:r>
              <a:rPr lang="en-US" dirty="0" err="1"/>
              <a:t>Verndale</a:t>
            </a:r>
            <a:r>
              <a:rPr lang="en-US" dirty="0"/>
              <a:t>, MN.   </a:t>
            </a:r>
            <a:endParaRPr lang="en-US" dirty="0" smtClean="0"/>
          </a:p>
          <a:p>
            <a:pPr marL="285750" indent="-285750">
              <a:buFont typeface="Arial" panose="020B0604020202020204" pitchFamily="34" charset="0"/>
              <a:buChar char="•"/>
            </a:pPr>
            <a:r>
              <a:rPr lang="en-US" dirty="0" smtClean="0"/>
              <a:t>Kent </a:t>
            </a:r>
            <a:r>
              <a:rPr lang="en-US" dirty="0"/>
              <a:t>has been involved in planned grazing and pasture based livestock systems 25 years.   </a:t>
            </a:r>
            <a:endParaRPr lang="en-US" dirty="0" smtClean="0"/>
          </a:p>
          <a:p>
            <a:pPr marL="285750" indent="-285750">
              <a:buFont typeface="Arial" panose="020B0604020202020204" pitchFamily="34" charset="0"/>
              <a:buChar char="•"/>
            </a:pPr>
            <a:r>
              <a:rPr lang="en-US" dirty="0" smtClean="0"/>
              <a:t>For </a:t>
            </a:r>
            <a:r>
              <a:rPr lang="en-US" dirty="0"/>
              <a:t>the past 7 years he has used cover crops and seeded annuals to extend the grazing season and improve soil health.  </a:t>
            </a:r>
            <a:endParaRPr lang="en-US" dirty="0" smtClean="0"/>
          </a:p>
          <a:p>
            <a:pPr marL="285750" indent="-285750">
              <a:buFont typeface="Arial" panose="020B0604020202020204" pitchFamily="34" charset="0"/>
              <a:buChar char="•"/>
            </a:pPr>
            <a:r>
              <a:rPr lang="en-US" dirty="0" smtClean="0"/>
              <a:t>He </a:t>
            </a:r>
            <a:r>
              <a:rPr lang="en-US" dirty="0"/>
              <a:t>has taught college courses and presented at numerous workshops on forages, fencing, grazing, soil health and livestock management.  </a:t>
            </a:r>
          </a:p>
        </p:txBody>
      </p:sp>
    </p:spTree>
    <p:extLst>
      <p:ext uri="{BB962C8B-B14F-4D97-AF65-F5344CB8AC3E}">
        <p14:creationId xmlns:p14="http://schemas.microsoft.com/office/powerpoint/2010/main" val="31679956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Improving Pastures</a:t>
            </a:r>
            <a:endParaRPr lang="en-US" dirty="0"/>
          </a:p>
        </p:txBody>
      </p:sp>
      <p:sp>
        <p:nvSpPr>
          <p:cNvPr id="3" name="Content Placeholder 2"/>
          <p:cNvSpPr>
            <a:spLocks noGrp="1"/>
          </p:cNvSpPr>
          <p:nvPr>
            <p:ph idx="1"/>
          </p:nvPr>
        </p:nvSpPr>
        <p:spPr/>
        <p:txBody>
          <a:bodyPr/>
          <a:lstStyle/>
          <a:p>
            <a:r>
              <a:rPr lang="en-US" dirty="0" smtClean="0"/>
              <a:t>Reduce occupancy duration</a:t>
            </a:r>
          </a:p>
          <a:p>
            <a:r>
              <a:rPr lang="en-US" dirty="0" smtClean="0"/>
              <a:t>Increase length of rest periods</a:t>
            </a:r>
          </a:p>
          <a:p>
            <a:pPr lvl="1"/>
            <a:r>
              <a:rPr lang="en-US" dirty="0" smtClean="0"/>
              <a:t>Tap into the power of the latent seed bank and animal impact.</a:t>
            </a:r>
          </a:p>
          <a:p>
            <a:r>
              <a:rPr lang="en-US" dirty="0" smtClean="0"/>
              <a:t>“Plant fence posts first!”</a:t>
            </a:r>
          </a:p>
          <a:p>
            <a:r>
              <a:rPr lang="en-US" dirty="0" smtClean="0"/>
              <a:t>Fertilizer, inter-seeding, reseeding</a:t>
            </a:r>
            <a:endParaRPr lang="en-US" dirty="0"/>
          </a:p>
        </p:txBody>
      </p:sp>
      <p:sp>
        <p:nvSpPr>
          <p:cNvPr id="4" name="Footer Placeholder 3"/>
          <p:cNvSpPr>
            <a:spLocks noGrp="1"/>
          </p:cNvSpPr>
          <p:nvPr>
            <p:ph type="ftr" sz="quarter" idx="11"/>
          </p:nvPr>
        </p:nvSpPr>
        <p:spPr/>
        <p:txBody>
          <a:bodyPr/>
          <a:lstStyle/>
          <a:p>
            <a:r>
              <a:rPr lang="en-US" dirty="0" smtClean="0"/>
              <a:t>Copyright  - Sustainable Farming Association - sfa-mn.org</a:t>
            </a:r>
            <a:endParaRPr lang="en-US" dirty="0"/>
          </a:p>
        </p:txBody>
      </p:sp>
    </p:spTree>
    <p:extLst>
      <p:ext uri="{BB962C8B-B14F-4D97-AF65-F5344CB8AC3E}">
        <p14:creationId xmlns:p14="http://schemas.microsoft.com/office/powerpoint/2010/main" val="300154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Pasture Goals = What are you trying to accomplish?</a:t>
            </a:r>
            <a:endParaRPr lang="en-US" dirty="0"/>
          </a:p>
        </p:txBody>
      </p:sp>
      <p:sp>
        <p:nvSpPr>
          <p:cNvPr id="3" name="Content Placeholder 2"/>
          <p:cNvSpPr>
            <a:spLocks noGrp="1"/>
          </p:cNvSpPr>
          <p:nvPr>
            <p:ph idx="1"/>
          </p:nvPr>
        </p:nvSpPr>
        <p:spPr/>
        <p:txBody>
          <a:bodyPr>
            <a:normAutofit/>
          </a:bodyPr>
          <a:lstStyle/>
          <a:p>
            <a:r>
              <a:rPr lang="en-US" dirty="0" smtClean="0"/>
              <a:t>Landscape = soil and plant community health and vigor</a:t>
            </a:r>
          </a:p>
          <a:p>
            <a:r>
              <a:rPr lang="en-US" dirty="0" smtClean="0"/>
              <a:t>Animal performance</a:t>
            </a:r>
          </a:p>
          <a:p>
            <a:pPr lvl="1"/>
            <a:r>
              <a:rPr lang="en-US" dirty="0" smtClean="0"/>
              <a:t>May need to focus on landscape first to meet ultimate goal of animal performance</a:t>
            </a:r>
          </a:p>
          <a:p>
            <a:r>
              <a:rPr lang="en-US" dirty="0" smtClean="0"/>
              <a:t>Limits (stocking rates) – soils, climate</a:t>
            </a:r>
          </a:p>
          <a:p>
            <a:r>
              <a:rPr lang="en-US" dirty="0" smtClean="0"/>
              <a:t>Balance needs of animals with land capabilities.</a:t>
            </a:r>
            <a:endParaRPr lang="en-US" dirty="0"/>
          </a:p>
        </p:txBody>
      </p:sp>
      <p:sp>
        <p:nvSpPr>
          <p:cNvPr id="4" name="Footer Placeholder 3"/>
          <p:cNvSpPr>
            <a:spLocks noGrp="1"/>
          </p:cNvSpPr>
          <p:nvPr>
            <p:ph type="ftr" sz="quarter" idx="11"/>
          </p:nvPr>
        </p:nvSpPr>
        <p:spPr/>
        <p:txBody>
          <a:bodyPr/>
          <a:lstStyle/>
          <a:p>
            <a:r>
              <a:rPr lang="en-US" dirty="0" smtClean="0"/>
              <a:t>Copyright  - Sustainable Farming Association - sfa-mn.org</a:t>
            </a:r>
            <a:endParaRPr lang="en-US" dirty="0"/>
          </a:p>
        </p:txBody>
      </p:sp>
    </p:spTree>
    <p:extLst>
      <p:ext uri="{BB962C8B-B14F-4D97-AF65-F5344CB8AC3E}">
        <p14:creationId xmlns:p14="http://schemas.microsoft.com/office/powerpoint/2010/main" val="367964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Pasture forage types</a:t>
            </a:r>
            <a:endParaRPr lang="en-US" dirty="0"/>
          </a:p>
        </p:txBody>
      </p:sp>
      <p:sp>
        <p:nvSpPr>
          <p:cNvPr id="3" name="Content Placeholder 2"/>
          <p:cNvSpPr>
            <a:spLocks noGrp="1"/>
          </p:cNvSpPr>
          <p:nvPr>
            <p:ph idx="1"/>
          </p:nvPr>
        </p:nvSpPr>
        <p:spPr/>
        <p:txBody>
          <a:bodyPr>
            <a:normAutofit lnSpcReduction="10000"/>
          </a:bodyPr>
          <a:lstStyle/>
          <a:p>
            <a:r>
              <a:rPr lang="en-US" dirty="0" smtClean="0"/>
              <a:t>Sod forming grasses</a:t>
            </a:r>
          </a:p>
          <a:p>
            <a:pPr lvl="1"/>
            <a:r>
              <a:rPr lang="en-US" dirty="0" smtClean="0"/>
              <a:t>Kentucky bluegrass, smooth brome, quack grass</a:t>
            </a:r>
          </a:p>
          <a:p>
            <a:r>
              <a:rPr lang="en-US" dirty="0" smtClean="0"/>
              <a:t>Bunch grasses</a:t>
            </a:r>
          </a:p>
          <a:p>
            <a:pPr lvl="1"/>
            <a:r>
              <a:rPr lang="en-US" dirty="0" smtClean="0"/>
              <a:t>Orchard grass, big blue stem, meadow fescue</a:t>
            </a:r>
          </a:p>
          <a:p>
            <a:r>
              <a:rPr lang="en-US" dirty="0" smtClean="0"/>
              <a:t>Legumes – nitrogen fixers</a:t>
            </a:r>
          </a:p>
          <a:p>
            <a:pPr lvl="1"/>
            <a:r>
              <a:rPr lang="en-US" dirty="0" smtClean="0"/>
              <a:t>Alfalfa, clovers, </a:t>
            </a:r>
            <a:r>
              <a:rPr lang="en-US" dirty="0" err="1" smtClean="0"/>
              <a:t>birdsfoot</a:t>
            </a:r>
            <a:r>
              <a:rPr lang="en-US" dirty="0" smtClean="0"/>
              <a:t> trefoil</a:t>
            </a:r>
          </a:p>
          <a:p>
            <a:pPr lvl="1"/>
            <a:endParaRPr lang="en-US" dirty="0" smtClean="0"/>
          </a:p>
          <a:p>
            <a:pPr marL="457200" lvl="1" indent="0">
              <a:buNone/>
            </a:pPr>
            <a:r>
              <a:rPr lang="en-US" dirty="0" smtClean="0"/>
              <a:t>Strive for diverse pastures = soil and animal health, pasture productivity (ability to capture light).</a:t>
            </a:r>
            <a:endParaRPr lang="en-US" dirty="0"/>
          </a:p>
          <a:p>
            <a:pPr lvl="1"/>
            <a:endParaRPr lang="en-US" dirty="0" smtClean="0"/>
          </a:p>
          <a:p>
            <a:pPr lvl="1"/>
            <a:endParaRPr lang="en-US" dirty="0"/>
          </a:p>
        </p:txBody>
      </p:sp>
      <p:sp>
        <p:nvSpPr>
          <p:cNvPr id="4" name="Footer Placeholder 3"/>
          <p:cNvSpPr>
            <a:spLocks noGrp="1"/>
          </p:cNvSpPr>
          <p:nvPr>
            <p:ph type="ftr" sz="quarter" idx="11"/>
          </p:nvPr>
        </p:nvSpPr>
        <p:spPr/>
        <p:txBody>
          <a:bodyPr/>
          <a:lstStyle/>
          <a:p>
            <a:r>
              <a:rPr lang="en-US" dirty="0" smtClean="0"/>
              <a:t>Copyright  - Sustainable Farming Association - sfa-mn.org</a:t>
            </a:r>
            <a:endParaRPr lang="en-US" dirty="0"/>
          </a:p>
        </p:txBody>
      </p:sp>
    </p:spTree>
    <p:extLst>
      <p:ext uri="{BB962C8B-B14F-4D97-AF65-F5344CB8AC3E}">
        <p14:creationId xmlns:p14="http://schemas.microsoft.com/office/powerpoint/2010/main" val="105182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500"/>
                                        <p:tgtEl>
                                          <p:spTgt spid="3">
                                            <p:txEl>
                                              <p:pRg st="4" end="4"/>
                                            </p:txEl>
                                          </p:spTgt>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arn(inVertical)">
                                      <p:cBhvr>
                                        <p:cTn id="26" dur="500"/>
                                        <p:tgtEl>
                                          <p:spTgt spid="3">
                                            <p:txEl>
                                              <p:pRg st="5" end="5"/>
                                            </p:tx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barn(inVertical)">
                                      <p:cBhvr>
                                        <p:cTn id="2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Pasture Forage Types</a:t>
            </a:r>
            <a:endParaRPr lang="en-US" dirty="0"/>
          </a:p>
        </p:txBody>
      </p:sp>
      <p:sp>
        <p:nvSpPr>
          <p:cNvPr id="3" name="Content Placeholder 2"/>
          <p:cNvSpPr>
            <a:spLocks noGrp="1"/>
          </p:cNvSpPr>
          <p:nvPr>
            <p:ph idx="1"/>
          </p:nvPr>
        </p:nvSpPr>
        <p:spPr/>
        <p:txBody>
          <a:bodyPr>
            <a:normAutofit lnSpcReduction="10000"/>
          </a:bodyPr>
          <a:lstStyle/>
          <a:p>
            <a:r>
              <a:rPr lang="en-US" dirty="0" smtClean="0"/>
              <a:t>Jointing grasses</a:t>
            </a:r>
          </a:p>
          <a:p>
            <a:pPr lvl="1"/>
            <a:r>
              <a:rPr lang="en-US" dirty="0" smtClean="0"/>
              <a:t>Timothy, smooth brome, reed canary</a:t>
            </a:r>
          </a:p>
          <a:p>
            <a:pPr lvl="1"/>
            <a:r>
              <a:rPr lang="en-US" dirty="0" smtClean="0"/>
              <a:t>Elevated growing points</a:t>
            </a:r>
          </a:p>
          <a:p>
            <a:r>
              <a:rPr lang="en-US" dirty="0" smtClean="0"/>
              <a:t>Non-jointing grasses</a:t>
            </a:r>
          </a:p>
          <a:p>
            <a:pPr lvl="1"/>
            <a:r>
              <a:rPr lang="en-US" dirty="0" smtClean="0"/>
              <a:t>Orchard grass, tall fescue, perennial ryegrass</a:t>
            </a:r>
          </a:p>
          <a:p>
            <a:pPr lvl="1"/>
            <a:r>
              <a:rPr lang="en-US" dirty="0" smtClean="0"/>
              <a:t>Growing point at crown (ground level)</a:t>
            </a:r>
          </a:p>
          <a:p>
            <a:pPr lvl="1"/>
            <a:endParaRPr lang="en-US" dirty="0"/>
          </a:p>
          <a:p>
            <a:pPr marL="457200" lvl="1" indent="0">
              <a:buNone/>
            </a:pPr>
            <a:r>
              <a:rPr lang="en-US" dirty="0" smtClean="0"/>
              <a:t>All cool season grasses grow only from crown in the spring.</a:t>
            </a:r>
            <a:endParaRPr lang="en-US" dirty="0"/>
          </a:p>
        </p:txBody>
      </p:sp>
      <p:sp>
        <p:nvSpPr>
          <p:cNvPr id="4" name="Footer Placeholder 3"/>
          <p:cNvSpPr>
            <a:spLocks noGrp="1"/>
          </p:cNvSpPr>
          <p:nvPr>
            <p:ph type="ftr" sz="quarter" idx="11"/>
          </p:nvPr>
        </p:nvSpPr>
        <p:spPr/>
        <p:txBody>
          <a:bodyPr/>
          <a:lstStyle/>
          <a:p>
            <a:r>
              <a:rPr lang="en-US" smtClean="0"/>
              <a:t>Copyright  - Sustainable Farming Association - sfa-mn.org</a:t>
            </a:r>
            <a:endParaRPr lang="en-US" dirty="0"/>
          </a:p>
        </p:txBody>
      </p:sp>
    </p:spTree>
    <p:extLst>
      <p:ext uri="{BB962C8B-B14F-4D97-AF65-F5344CB8AC3E}">
        <p14:creationId xmlns:p14="http://schemas.microsoft.com/office/powerpoint/2010/main" val="282125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1000"/>
                                        <p:tgtEl>
                                          <p:spTgt spid="3">
                                            <p:txEl>
                                              <p:pRg st="7" end="7"/>
                                            </p:txEl>
                                          </p:spTgt>
                                        </p:tgtEl>
                                      </p:cBhvr>
                                    </p:animEffect>
                                    <p:anim calcmode="lin" valueType="num">
                                      <p:cBhvr>
                                        <p:cTn id="4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Pasture forage types</a:t>
            </a:r>
            <a:endParaRPr lang="en-US" dirty="0"/>
          </a:p>
        </p:txBody>
      </p:sp>
      <p:sp>
        <p:nvSpPr>
          <p:cNvPr id="3" name="Content Placeholder 2"/>
          <p:cNvSpPr>
            <a:spLocks noGrp="1"/>
          </p:cNvSpPr>
          <p:nvPr>
            <p:ph idx="1"/>
          </p:nvPr>
        </p:nvSpPr>
        <p:spPr/>
        <p:txBody>
          <a:bodyPr/>
          <a:lstStyle/>
          <a:p>
            <a:r>
              <a:rPr lang="en-US" dirty="0" smtClean="0"/>
              <a:t>Cool season grasses – orchard grass, smooth brome</a:t>
            </a:r>
          </a:p>
          <a:p>
            <a:pPr marL="457200" lvl="1" indent="0">
              <a:buNone/>
            </a:pPr>
            <a:r>
              <a:rPr lang="en-US" dirty="0" smtClean="0"/>
              <a:t>60 - 77⁰ F</a:t>
            </a:r>
          </a:p>
          <a:p>
            <a:r>
              <a:rPr lang="en-US" dirty="0" smtClean="0"/>
              <a:t>Warm season grasses</a:t>
            </a:r>
          </a:p>
          <a:p>
            <a:pPr marL="457200" lvl="1" indent="0">
              <a:buNone/>
            </a:pPr>
            <a:r>
              <a:rPr lang="en-US" dirty="0" smtClean="0"/>
              <a:t>85 - 100⁰ F</a:t>
            </a:r>
            <a:endParaRPr lang="en-US" dirty="0"/>
          </a:p>
        </p:txBody>
      </p:sp>
      <p:sp>
        <p:nvSpPr>
          <p:cNvPr id="4" name="Footer Placeholder 3"/>
          <p:cNvSpPr>
            <a:spLocks noGrp="1"/>
          </p:cNvSpPr>
          <p:nvPr>
            <p:ph type="ftr" sz="quarter" idx="11"/>
          </p:nvPr>
        </p:nvSpPr>
        <p:spPr/>
        <p:txBody>
          <a:bodyPr/>
          <a:lstStyle/>
          <a:p>
            <a:r>
              <a:rPr lang="en-US" smtClean="0"/>
              <a:t>Copyright  - Sustainable Farming Association - sfa-mn.org</a:t>
            </a:r>
            <a:endParaRPr lang="en-US" dirty="0"/>
          </a:p>
        </p:txBody>
      </p:sp>
    </p:spTree>
    <p:extLst>
      <p:ext uri="{BB962C8B-B14F-4D97-AF65-F5344CB8AC3E}">
        <p14:creationId xmlns:p14="http://schemas.microsoft.com/office/powerpoint/2010/main" val="1399895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large a paddock?</a:t>
            </a:r>
            <a:endParaRPr lang="en-US" dirty="0"/>
          </a:p>
        </p:txBody>
      </p:sp>
      <p:sp>
        <p:nvSpPr>
          <p:cNvPr id="3" name="Content Placeholder 2"/>
          <p:cNvSpPr>
            <a:spLocks noGrp="1"/>
          </p:cNvSpPr>
          <p:nvPr>
            <p:ph idx="1"/>
          </p:nvPr>
        </p:nvSpPr>
        <p:spPr/>
        <p:txBody>
          <a:bodyPr>
            <a:normAutofit lnSpcReduction="10000"/>
          </a:bodyPr>
          <a:lstStyle/>
          <a:p>
            <a:r>
              <a:rPr lang="en-US" dirty="0" smtClean="0"/>
              <a:t>50 jerseys @ 1000 #’s = 50,000 #’s</a:t>
            </a:r>
          </a:p>
          <a:p>
            <a:r>
              <a:rPr lang="en-US" dirty="0" smtClean="0"/>
              <a:t>50,000 #’s x 3% BW = 1500 #’s DM/day</a:t>
            </a:r>
          </a:p>
          <a:p>
            <a:r>
              <a:rPr lang="en-US" dirty="0" smtClean="0"/>
              <a:t>1500 #’s DM/day ÷ 1200 #’s/acre DM = 1.25 acres/day</a:t>
            </a:r>
          </a:p>
          <a:p>
            <a:r>
              <a:rPr lang="en-US" dirty="0" smtClean="0"/>
              <a:t>Observe!</a:t>
            </a:r>
          </a:p>
          <a:p>
            <a:pPr lvl="1"/>
            <a:r>
              <a:rPr lang="en-US" dirty="0" smtClean="0"/>
              <a:t>Residual heights</a:t>
            </a:r>
          </a:p>
          <a:p>
            <a:pPr lvl="1"/>
            <a:r>
              <a:rPr lang="en-US" dirty="0" smtClean="0"/>
              <a:t>Livestock response – gain, milk production, rumen fill, activity, etc.</a:t>
            </a:r>
          </a:p>
          <a:p>
            <a:pPr lvl="1"/>
            <a:r>
              <a:rPr lang="en-US" dirty="0" smtClean="0"/>
              <a:t>Adjust as necessary</a:t>
            </a:r>
            <a:endParaRPr lang="en-US" dirty="0"/>
          </a:p>
        </p:txBody>
      </p:sp>
      <p:sp>
        <p:nvSpPr>
          <p:cNvPr id="4" name="Footer Placeholder 3"/>
          <p:cNvSpPr>
            <a:spLocks noGrp="1"/>
          </p:cNvSpPr>
          <p:nvPr>
            <p:ph type="ftr" sz="quarter" idx="11"/>
          </p:nvPr>
        </p:nvSpPr>
        <p:spPr/>
        <p:txBody>
          <a:bodyPr/>
          <a:lstStyle/>
          <a:p>
            <a:r>
              <a:rPr lang="en-US" dirty="0" smtClean="0"/>
              <a:t>Copyright  - Sustainable Farming Association - sfa-mn.org</a:t>
            </a:r>
            <a:endParaRPr lang="en-US" dirty="0"/>
          </a:p>
        </p:txBody>
      </p:sp>
    </p:spTree>
    <p:extLst>
      <p:ext uri="{BB962C8B-B14F-4D97-AF65-F5344CB8AC3E}">
        <p14:creationId xmlns:p14="http://schemas.microsoft.com/office/powerpoint/2010/main" val="223427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arn(inVertical)">
                                      <p:cBhvr>
                                        <p:cTn id="25" dur="500"/>
                                        <p:tgtEl>
                                          <p:spTgt spid="3">
                                            <p:txEl>
                                              <p:pRg st="4" end="4"/>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arn(inVertical)">
                                      <p:cBhvr>
                                        <p:cTn id="28" dur="500"/>
                                        <p:tgtEl>
                                          <p:spTgt spid="3">
                                            <p:txEl>
                                              <p:pRg st="5" end="5"/>
                                            </p:tx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barn(inVertical)">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3244417"/>
          </a:xfrm>
        </p:spPr>
        <p:txBody>
          <a:bodyPr/>
          <a:lstStyle/>
          <a:p>
            <a:r>
              <a:rPr lang="en-US" dirty="0" smtClean="0"/>
              <a:t>Stocking Density = pounds of livestock on a given unit of pasture at one time (e.g. concentration)</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67786" y="3324658"/>
            <a:ext cx="5985182" cy="3396817"/>
          </a:xfrm>
        </p:spPr>
      </p:pic>
      <p:sp>
        <p:nvSpPr>
          <p:cNvPr id="4" name="Footer Placeholder 3"/>
          <p:cNvSpPr>
            <a:spLocks noGrp="1"/>
          </p:cNvSpPr>
          <p:nvPr>
            <p:ph type="ftr" sz="quarter" idx="11"/>
          </p:nvPr>
        </p:nvSpPr>
        <p:spPr/>
        <p:txBody>
          <a:bodyPr/>
          <a:lstStyle/>
          <a:p>
            <a:r>
              <a:rPr lang="en-US" dirty="0" smtClean="0"/>
              <a:t>Copyright  - Sustainable Farming Association - sfa-mn.org</a:t>
            </a:r>
            <a:endParaRPr lang="en-US" dirty="0"/>
          </a:p>
        </p:txBody>
      </p:sp>
    </p:spTree>
    <p:extLst>
      <p:ext uri="{BB962C8B-B14F-4D97-AF65-F5344CB8AC3E}">
        <p14:creationId xmlns:p14="http://schemas.microsoft.com/office/powerpoint/2010/main" val="5260272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a:defRPr/>
            </a:pPr>
            <a:r>
              <a:rPr lang="en-US" smtClean="0"/>
              <a:t>To Keep Control Panel Visible</a:t>
            </a:r>
          </a:p>
        </p:txBody>
      </p:sp>
      <p:pic>
        <p:nvPicPr>
          <p:cNvPr id="46083" name="Content Placeholder 3" descr="closed_menus.jpg"/>
          <p:cNvPicPr>
            <a:picLocks noGrp="1" noChangeAspect="1"/>
          </p:cNvPicPr>
          <p:nvPr>
            <p:ph sz="quarter" idx="1"/>
          </p:nvPr>
        </p:nvPicPr>
        <p:blipFill>
          <a:blip r:embed="rId3">
            <a:extLst>
              <a:ext uri="{28A0092B-C50C-407E-A947-70E740481C1C}">
                <a14:useLocalDpi xmlns:a14="http://schemas.microsoft.com/office/drawing/2010/main"/>
              </a:ext>
            </a:extLst>
          </a:blip>
          <a:srcRect/>
          <a:stretch>
            <a:fillRect/>
          </a:stretch>
        </p:blipFill>
        <p:spPr>
          <a:xfrm>
            <a:off x="1790700" y="1600200"/>
            <a:ext cx="2971800" cy="2466976"/>
          </a:xfrm>
        </p:spPr>
      </p:pic>
      <p:cxnSp>
        <p:nvCxnSpPr>
          <p:cNvPr id="5" name="Curved Connector 4"/>
          <p:cNvCxnSpPr/>
          <p:nvPr/>
        </p:nvCxnSpPr>
        <p:spPr>
          <a:xfrm flipV="1">
            <a:off x="609600" y="1766889"/>
            <a:ext cx="1905000" cy="900113"/>
          </a:xfrm>
          <a:prstGeom prst="curvedConnector3">
            <a:avLst>
              <a:gd name="adj1" fmla="val 50000"/>
            </a:avLst>
          </a:prstGeom>
          <a:ln w="57150">
            <a:tailEnd type="arrow"/>
          </a:ln>
        </p:spPr>
        <p:style>
          <a:lnRef idx="3">
            <a:schemeClr val="dk1"/>
          </a:lnRef>
          <a:fillRef idx="0">
            <a:schemeClr val="dk1"/>
          </a:fillRef>
          <a:effectRef idx="2">
            <a:schemeClr val="dk1"/>
          </a:effectRef>
          <a:fontRef idx="minor">
            <a:schemeClr val="tx1"/>
          </a:fontRef>
        </p:style>
      </p:cxnSp>
      <p:pic>
        <p:nvPicPr>
          <p:cNvPr id="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657600"/>
            <a:ext cx="290512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Curved Connector 6"/>
          <p:cNvCxnSpPr/>
          <p:nvPr/>
        </p:nvCxnSpPr>
        <p:spPr>
          <a:xfrm flipV="1">
            <a:off x="4038600" y="4419600"/>
            <a:ext cx="2362200" cy="1143000"/>
          </a:xfrm>
          <a:prstGeom prst="curvedConnector3">
            <a:avLst>
              <a:gd name="adj1" fmla="val 50000"/>
            </a:avLst>
          </a:prstGeom>
          <a:ln w="57150">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2703140"/>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969798"/>
          </a:xfrm>
        </p:spPr>
        <p:txBody>
          <a:bodyPr>
            <a:normAutofit/>
          </a:bodyPr>
          <a:lstStyle/>
          <a:p>
            <a:r>
              <a:rPr lang="en-US" dirty="0" smtClean="0"/>
              <a:t>Stocking Rate = total number of animals your pasture will support.</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30037" y="2416609"/>
            <a:ext cx="6594763" cy="3709554"/>
          </a:xfrm>
        </p:spPr>
      </p:pic>
      <p:sp>
        <p:nvSpPr>
          <p:cNvPr id="4" name="Footer Placeholder 3"/>
          <p:cNvSpPr>
            <a:spLocks noGrp="1"/>
          </p:cNvSpPr>
          <p:nvPr>
            <p:ph type="ftr" sz="quarter" idx="11"/>
          </p:nvPr>
        </p:nvSpPr>
        <p:spPr/>
        <p:txBody>
          <a:bodyPr/>
          <a:lstStyle/>
          <a:p>
            <a:r>
              <a:rPr lang="en-US" dirty="0" smtClean="0"/>
              <a:t>Copyright  - Sustainable Farming Association - sfa-mn.org</a:t>
            </a:r>
            <a:endParaRPr lang="en-US" dirty="0"/>
          </a:p>
        </p:txBody>
      </p:sp>
    </p:spTree>
    <p:extLst>
      <p:ext uri="{BB962C8B-B14F-4D97-AF65-F5344CB8AC3E}">
        <p14:creationId xmlns:p14="http://schemas.microsoft.com/office/powerpoint/2010/main" val="29265843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Available Forage</a:t>
            </a:r>
            <a:endParaRPr lang="en-US" dirty="0"/>
          </a:p>
        </p:txBody>
      </p:sp>
      <p:sp>
        <p:nvSpPr>
          <p:cNvPr id="3" name="Content Placeholder 2"/>
          <p:cNvSpPr>
            <a:spLocks noGrp="1"/>
          </p:cNvSpPr>
          <p:nvPr>
            <p:ph idx="1"/>
          </p:nvPr>
        </p:nvSpPr>
        <p:spPr/>
        <p:txBody>
          <a:bodyPr/>
          <a:lstStyle/>
          <a:p>
            <a:r>
              <a:rPr lang="en-US" dirty="0" smtClean="0"/>
              <a:t>Collect your data:</a:t>
            </a:r>
          </a:p>
          <a:p>
            <a:pPr lvl="1"/>
            <a:r>
              <a:rPr lang="en-US" dirty="0" smtClean="0"/>
              <a:t>Average forage height (inches) </a:t>
            </a:r>
          </a:p>
          <a:p>
            <a:pPr lvl="1"/>
            <a:r>
              <a:rPr lang="en-US" dirty="0" smtClean="0"/>
              <a:t>Estimated dry matter in pounds/acre inch.</a:t>
            </a:r>
            <a:endParaRPr lang="en-US" dirty="0"/>
          </a:p>
        </p:txBody>
      </p:sp>
      <p:sp>
        <p:nvSpPr>
          <p:cNvPr id="4" name="Footer Placeholder 3"/>
          <p:cNvSpPr>
            <a:spLocks noGrp="1"/>
          </p:cNvSpPr>
          <p:nvPr>
            <p:ph type="ftr" sz="quarter" idx="11"/>
          </p:nvPr>
        </p:nvSpPr>
        <p:spPr/>
        <p:txBody>
          <a:bodyPr/>
          <a:lstStyle/>
          <a:p>
            <a:r>
              <a:rPr lang="en-US" dirty="0" smtClean="0"/>
              <a:t>Copyright  - Sustainable Farming Association - sfa-mn.org</a:t>
            </a:r>
            <a:endParaRPr lang="en-US" dirty="0"/>
          </a:p>
        </p:txBody>
      </p:sp>
    </p:spTree>
    <p:extLst>
      <p:ext uri="{BB962C8B-B14F-4D97-AF65-F5344CB8AC3E}">
        <p14:creationId xmlns:p14="http://schemas.microsoft.com/office/powerpoint/2010/main" val="408988665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Available Forage</a:t>
            </a:r>
            <a:endParaRPr lang="en-US" dirty="0"/>
          </a:p>
        </p:txBody>
      </p:sp>
      <p:sp>
        <p:nvSpPr>
          <p:cNvPr id="3" name="Content Placeholder 2"/>
          <p:cNvSpPr>
            <a:spLocks noGrp="1"/>
          </p:cNvSpPr>
          <p:nvPr>
            <p:ph idx="1"/>
          </p:nvPr>
        </p:nvSpPr>
        <p:spPr/>
        <p:txBody>
          <a:bodyPr/>
          <a:lstStyle/>
          <a:p>
            <a:r>
              <a:rPr lang="en-US" dirty="0" smtClean="0"/>
              <a:t>Example:</a:t>
            </a:r>
          </a:p>
          <a:p>
            <a:r>
              <a:rPr lang="en-US" dirty="0" smtClean="0"/>
              <a:t>16” average forage height</a:t>
            </a:r>
          </a:p>
          <a:p>
            <a:r>
              <a:rPr lang="en-US" dirty="0" smtClean="0"/>
              <a:t>Take 50%</a:t>
            </a:r>
          </a:p>
          <a:p>
            <a:r>
              <a:rPr lang="en-US" dirty="0" smtClean="0"/>
              <a:t> 8” available forage</a:t>
            </a:r>
          </a:p>
          <a:p>
            <a:r>
              <a:rPr lang="en-US" dirty="0" smtClean="0"/>
              <a:t>8” available forage X 150 #’s/acre DM = 1200 #’s/acre DM</a:t>
            </a:r>
          </a:p>
          <a:p>
            <a:endParaRPr lang="en-US" dirty="0"/>
          </a:p>
          <a:p>
            <a:endParaRPr lang="en-US" dirty="0"/>
          </a:p>
        </p:txBody>
      </p:sp>
      <p:sp>
        <p:nvSpPr>
          <p:cNvPr id="4" name="Footer Placeholder 3"/>
          <p:cNvSpPr>
            <a:spLocks noGrp="1"/>
          </p:cNvSpPr>
          <p:nvPr>
            <p:ph type="ftr" sz="quarter" idx="11"/>
          </p:nvPr>
        </p:nvSpPr>
        <p:spPr/>
        <p:txBody>
          <a:bodyPr/>
          <a:lstStyle/>
          <a:p>
            <a:r>
              <a:rPr lang="en-US" dirty="0" smtClean="0"/>
              <a:t>Copyright  - Sustainable Farming Association - sfa-mn.org</a:t>
            </a:r>
            <a:endParaRPr lang="en-US" dirty="0"/>
          </a:p>
        </p:txBody>
      </p:sp>
    </p:spTree>
    <p:extLst>
      <p:ext uri="{BB962C8B-B14F-4D97-AF65-F5344CB8AC3E}">
        <p14:creationId xmlns:p14="http://schemas.microsoft.com/office/powerpoint/2010/main" val="285232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Pasture Forage Types</a:t>
            </a:r>
            <a:endParaRPr lang="en-US" dirty="0"/>
          </a:p>
        </p:txBody>
      </p:sp>
      <p:sp>
        <p:nvSpPr>
          <p:cNvPr id="4" name="Footer Placeholder 3"/>
          <p:cNvSpPr>
            <a:spLocks noGrp="1"/>
          </p:cNvSpPr>
          <p:nvPr>
            <p:ph type="ftr" sz="quarter" idx="11"/>
          </p:nvPr>
        </p:nvSpPr>
        <p:spPr>
          <a:xfrm>
            <a:off x="457200" y="6165274"/>
            <a:ext cx="6096000" cy="556202"/>
          </a:xfrm>
        </p:spPr>
        <p:txBody>
          <a:bodyPr/>
          <a:lstStyle/>
          <a:p>
            <a:r>
              <a:rPr lang="en-US" dirty="0" smtClean="0"/>
              <a:t>Copyright  - Sustainable Farming Association - sfa-mn.org</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10145" y="1717964"/>
            <a:ext cx="6470073"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56013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944562"/>
          </a:xfrm>
        </p:spPr>
        <p:txBody>
          <a:bodyPr>
            <a:normAutofit/>
          </a:bodyPr>
          <a:lstStyle/>
          <a:p>
            <a:r>
              <a:rPr lang="en-US" sz="4000" dirty="0" smtClean="0">
                <a:latin typeface="Arial" panose="020B0604020202020204" pitchFamily="34" charset="0"/>
                <a:cs typeface="Arial" panose="020B0604020202020204" pitchFamily="34" charset="0"/>
              </a:rPr>
              <a:t>Pastured Livestock Resources:</a:t>
            </a:r>
            <a:endParaRPr lang="en-US" sz="40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219200"/>
            <a:ext cx="8229600" cy="5257800"/>
          </a:xfrm>
        </p:spPr>
        <p:txBody>
          <a:bodyPr>
            <a:normAutofit fontScale="70000" lnSpcReduction="20000"/>
          </a:bodyPr>
          <a:lstStyle/>
          <a:p>
            <a:r>
              <a:rPr lang="en-US" dirty="0">
                <a:latin typeface="Arial" panose="020B0604020202020204" pitchFamily="34" charset="0"/>
                <a:cs typeface="Arial" panose="020B0604020202020204" pitchFamily="34" charset="0"/>
              </a:rPr>
              <a:t>NRCS Pasture &amp; Range </a:t>
            </a:r>
            <a:r>
              <a:rPr lang="en-US" dirty="0" smtClean="0">
                <a:latin typeface="Arial" panose="020B0604020202020204" pitchFamily="34" charset="0"/>
                <a:cs typeface="Arial" panose="020B0604020202020204" pitchFamily="34" charset="0"/>
              </a:rPr>
              <a:t>Handbook: Chapter 6, Livestock Nutrition, Husbandry &amp; Behavior</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2"/>
              </a:rPr>
              <a:t>http://www.nrcs.usda.gov/wps/portal/nrcs/detail/national/landuse/rangepasture/?</a:t>
            </a:r>
            <a:r>
              <a:rPr lang="en-US" dirty="0" smtClean="0">
                <a:latin typeface="Arial" panose="020B0604020202020204" pitchFamily="34" charset="0"/>
                <a:cs typeface="Arial" panose="020B0604020202020204" pitchFamily="34" charset="0"/>
                <a:hlinkClick r:id="rId2"/>
              </a:rPr>
              <a:t>cid=stelprdb1043084</a:t>
            </a:r>
            <a:r>
              <a:rPr lang="en-US" dirty="0" smtClean="0">
                <a:latin typeface="Arial" panose="020B0604020202020204" pitchFamily="34" charset="0"/>
                <a:cs typeface="Arial" panose="020B0604020202020204" pitchFamily="34" charset="0"/>
              </a:rPr>
              <a:t> </a:t>
            </a:r>
          </a:p>
          <a:p>
            <a:r>
              <a:rPr lang="en-US" dirty="0" smtClean="0">
                <a:latin typeface="Arial" panose="020B0604020202020204" pitchFamily="34" charset="0"/>
                <a:cs typeface="Arial" panose="020B0604020202020204" pitchFamily="34" charset="0"/>
              </a:rPr>
              <a:t>ATTRA: </a:t>
            </a:r>
            <a:r>
              <a:rPr lang="en-US" dirty="0">
                <a:latin typeface="Arial" panose="020B0604020202020204" pitchFamily="34" charset="0"/>
                <a:cs typeface="Arial" panose="020B0604020202020204" pitchFamily="34" charset="0"/>
              </a:rPr>
              <a:t>Ruminant Nutrition for Graziers, </a:t>
            </a:r>
            <a:r>
              <a:rPr lang="en-US" dirty="0">
                <a:latin typeface="Arial" panose="020B0604020202020204" pitchFamily="34" charset="0"/>
                <a:cs typeface="Arial" panose="020B0604020202020204" pitchFamily="34" charset="0"/>
                <a:hlinkClick r:id="rId3"/>
              </a:rPr>
              <a:t>https://</a:t>
            </a:r>
            <a:r>
              <a:rPr lang="en-US" dirty="0" smtClean="0">
                <a:latin typeface="Arial" panose="020B0604020202020204" pitchFamily="34" charset="0"/>
                <a:cs typeface="Arial" panose="020B0604020202020204" pitchFamily="34" charset="0"/>
                <a:hlinkClick r:id="rId3"/>
              </a:rPr>
              <a:t>attra.ncat.org/attra-pub/summaries/summary.php?pub=201</a:t>
            </a:r>
            <a:r>
              <a:rPr lang="en-US" dirty="0" smtClean="0">
                <a:latin typeface="Arial" panose="020B0604020202020204" pitchFamily="34" charset="0"/>
                <a:cs typeface="Arial" panose="020B0604020202020204" pitchFamily="34" charset="0"/>
              </a:rPr>
              <a:t> </a:t>
            </a:r>
          </a:p>
          <a:p>
            <a:r>
              <a:rPr lang="en-US" dirty="0" smtClean="0">
                <a:latin typeface="Arial" panose="020B0604020202020204" pitchFamily="34" charset="0"/>
                <a:cs typeface="Arial" panose="020B0604020202020204" pitchFamily="34" charset="0"/>
              </a:rPr>
              <a:t>Pasture-based Livestock Production, NRAES 187 (4 book series) Plant &amp; Life Sciences Publishing, Cornell University, </a:t>
            </a:r>
            <a:r>
              <a:rPr lang="en-US" dirty="0">
                <a:latin typeface="Arial" panose="020B0604020202020204" pitchFamily="34" charset="0"/>
                <a:cs typeface="Arial" panose="020B0604020202020204" pitchFamily="34" charset="0"/>
                <a:hlinkClick r:id="rId4"/>
              </a:rPr>
              <a:t>http://palspublishing.cals.cornell.edu/nra_order.taf?_</a:t>
            </a:r>
            <a:r>
              <a:rPr lang="en-US" dirty="0" smtClean="0">
                <a:latin typeface="Arial" panose="020B0604020202020204" pitchFamily="34" charset="0"/>
                <a:cs typeface="Arial" panose="020B0604020202020204" pitchFamily="34" charset="0"/>
                <a:hlinkClick r:id="rId4"/>
              </a:rPr>
              <a:t>function=view&amp;ct_id=24</a:t>
            </a:r>
            <a:r>
              <a:rPr lang="en-US" dirty="0" smtClean="0">
                <a:latin typeface="Arial" panose="020B0604020202020204" pitchFamily="34" charset="0"/>
                <a:cs typeface="Arial" panose="020B0604020202020204" pitchFamily="34" charset="0"/>
              </a:rPr>
              <a:t> </a:t>
            </a:r>
          </a:p>
          <a:p>
            <a:r>
              <a:rPr lang="en-US" dirty="0" err="1" smtClean="0">
                <a:latin typeface="Arial" panose="020B0604020202020204" pitchFamily="34" charset="0"/>
                <a:cs typeface="Arial" panose="020B0604020202020204" pitchFamily="34" charset="0"/>
              </a:rPr>
              <a:t>eXtension</a:t>
            </a:r>
            <a:r>
              <a:rPr lang="en-US"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hlinkClick r:id="rId5"/>
              </a:rPr>
              <a:t>http</a:t>
            </a:r>
            <a:r>
              <a:rPr lang="en-US" dirty="0">
                <a:latin typeface="Arial" panose="020B0604020202020204" pitchFamily="34" charset="0"/>
                <a:cs typeface="Arial" panose="020B0604020202020204" pitchFamily="34" charset="0"/>
                <a:hlinkClick r:id="rId5"/>
              </a:rPr>
              <a:t>://www.extension.org</a:t>
            </a:r>
            <a:r>
              <a:rPr lang="en-US" dirty="0" smtClean="0">
                <a:latin typeface="Arial" panose="020B0604020202020204" pitchFamily="34" charset="0"/>
                <a:cs typeface="Arial" panose="020B0604020202020204" pitchFamily="34" charset="0"/>
                <a:hlinkClick r:id="rId5"/>
              </a:rPr>
              <a:t>/</a:t>
            </a:r>
            <a:r>
              <a:rPr lang="en-US" dirty="0" smtClean="0">
                <a:latin typeface="Arial" panose="020B0604020202020204" pitchFamily="34" charset="0"/>
                <a:cs typeface="Arial" panose="020B0604020202020204" pitchFamily="34" charset="0"/>
              </a:rPr>
              <a:t> and your local/state Extension Service for resources on related  grazing &amp; livestock production topics</a:t>
            </a:r>
          </a:p>
          <a:p>
            <a:r>
              <a:rPr lang="en-US" dirty="0">
                <a:latin typeface="Arial" panose="020B0604020202020204" pitchFamily="34" charset="0"/>
                <a:cs typeface="Arial" panose="020B0604020202020204" pitchFamily="34" charset="0"/>
              </a:rPr>
              <a:t>Utah State BEHAVE website: </a:t>
            </a:r>
            <a:r>
              <a:rPr lang="en-US" dirty="0">
                <a:latin typeface="Arial" panose="020B0604020202020204" pitchFamily="34" charset="0"/>
                <a:cs typeface="Arial" panose="020B0604020202020204" pitchFamily="34" charset="0"/>
                <a:hlinkClick r:id="rId6"/>
              </a:rPr>
              <a:t>https://extension.usu.edu/behave</a:t>
            </a:r>
            <a:r>
              <a:rPr lang="en-US" dirty="0" smtClean="0">
                <a:latin typeface="Arial" panose="020B0604020202020204" pitchFamily="34" charset="0"/>
                <a:cs typeface="Arial" panose="020B0604020202020204" pitchFamily="34" charset="0"/>
                <a:hlinkClick r:id="rId6"/>
              </a:rPr>
              <a:t>/</a:t>
            </a:r>
            <a:r>
              <a:rPr lang="en-US" dirty="0" smtClean="0">
                <a:latin typeface="Arial" panose="020B0604020202020204" pitchFamily="34" charset="0"/>
                <a:cs typeface="Arial" panose="020B0604020202020204" pitchFamily="34" charset="0"/>
              </a:rPr>
              <a:t>  (grazing animal behavior information)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761276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b="1" dirty="0" smtClean="0">
                <a:effectLst/>
              </a:rPr>
              <a:t>Resources</a:t>
            </a:r>
          </a:p>
        </p:txBody>
      </p:sp>
      <p:sp>
        <p:nvSpPr>
          <p:cNvPr id="3" name="Content Placeholder 2"/>
          <p:cNvSpPr>
            <a:spLocks noGrp="1"/>
          </p:cNvSpPr>
          <p:nvPr>
            <p:ph idx="1"/>
          </p:nvPr>
        </p:nvSpPr>
        <p:spPr/>
        <p:txBody>
          <a:bodyPr>
            <a:normAutofit lnSpcReduction="10000"/>
          </a:bodyPr>
          <a:lstStyle/>
          <a:p>
            <a:pPr>
              <a:defRPr/>
            </a:pPr>
            <a:r>
              <a:rPr lang="en-US" sz="2800" u="sng" dirty="0" smtClean="0">
                <a:effectLst/>
                <a:hlinkClick r:id="rId2"/>
              </a:rPr>
              <a:t>www.attra.ncat.org</a:t>
            </a:r>
            <a:r>
              <a:rPr lang="en-US" sz="2800" dirty="0">
                <a:effectLst/>
              </a:rPr>
              <a:t> </a:t>
            </a:r>
          </a:p>
          <a:p>
            <a:pPr>
              <a:defRPr/>
            </a:pPr>
            <a:r>
              <a:rPr lang="en-US" sz="2800" u="sng" dirty="0">
                <a:effectLst/>
                <a:hlinkClick r:id="rId3"/>
              </a:rPr>
              <a:t>http://www.plantsciences.ucdavis.edu/gmcourse/module_resources/module4/Resources/readings/ruminant.pdf</a:t>
            </a:r>
            <a:endParaRPr lang="en-US" sz="2800" dirty="0">
              <a:effectLst/>
            </a:endParaRPr>
          </a:p>
          <a:p>
            <a:pPr>
              <a:defRPr/>
            </a:pPr>
            <a:r>
              <a:rPr lang="en-US" sz="2800" u="sng" dirty="0">
                <a:effectLst/>
                <a:hlinkClick r:id="rId4"/>
              </a:rPr>
              <a:t>http://forages.oregonstate.edu/nfgc/eo/onlineforagecurriculum/instructormaterials/availabletopics</a:t>
            </a:r>
            <a:endParaRPr lang="en-US" sz="2800" dirty="0">
              <a:effectLst/>
            </a:endParaRPr>
          </a:p>
          <a:p>
            <a:pPr>
              <a:defRPr/>
            </a:pPr>
            <a:r>
              <a:rPr lang="en-US" sz="2800" u="sng" dirty="0">
                <a:effectLst/>
                <a:hlinkClick r:id="rId4"/>
              </a:rPr>
              <a:t>http://forages.oregonstate.edu/nfgc/eo/onlineforagecurriculum/instructormaterials/availabletopics</a:t>
            </a:r>
            <a:endParaRPr lang="en-US" sz="2800" dirty="0">
              <a:effectLst/>
            </a:endParaRPr>
          </a:p>
          <a:p>
            <a:pPr>
              <a:defRPr/>
            </a:pPr>
            <a:r>
              <a:rPr lang="en-US" sz="2800" u="sng" dirty="0">
                <a:effectLst/>
                <a:hlinkClick r:id="rId4"/>
              </a:rPr>
              <a:t>http://forages.oregonstate.edu/nfgc/eo/onlineforagecurriculum/instructormaterials/availabletopics</a:t>
            </a:r>
            <a:endParaRPr lang="en-US" sz="2800" dirty="0">
              <a:effectLst/>
            </a:endParaRPr>
          </a:p>
          <a:p>
            <a:pPr>
              <a:defRPr/>
            </a:pPr>
            <a:endParaRPr lang="en-US" dirty="0"/>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fld id="{6E52845D-E7E4-4F82-B67B-E2ED665B7DCE}" type="slidenum">
              <a:rPr lang="en-US" altLang="en-US" smtClean="0"/>
              <a:pPr eaLnBrk="1" hangingPunct="1">
                <a:defRPr/>
              </a:pPr>
              <a:t>65</a:t>
            </a:fld>
            <a:endParaRPr lang="en-US" altLang="en-US"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Webinars</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7400" y="1143000"/>
            <a:ext cx="5029200" cy="5715000"/>
          </a:xfrm>
        </p:spPr>
      </p:pic>
    </p:spTree>
    <p:extLst>
      <p:ext uri="{BB962C8B-B14F-4D97-AF65-F5344CB8AC3E}">
        <p14:creationId xmlns:p14="http://schemas.microsoft.com/office/powerpoint/2010/main" val="20504910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rotWithShape="1">
          <a:blip r:embed="rId2" cstate="print">
            <a:extLst/>
          </a:blip>
          <a:srcRect b="3000"/>
          <a:stretch/>
        </p:blipFill>
        <p:spPr bwMode="auto">
          <a:xfrm>
            <a:off x="1600200" y="226373"/>
            <a:ext cx="5486400" cy="4497304"/>
          </a:xfrm>
          <a:prstGeom prst="rect">
            <a:avLst/>
          </a:prstGeom>
          <a:ln>
            <a:noFill/>
          </a:ln>
          <a:effectLst>
            <a:softEdge rad="112500"/>
          </a:effectLst>
          <a:extLst/>
        </p:spPr>
      </p:pic>
      <p:sp>
        <p:nvSpPr>
          <p:cNvPr id="28675" name="TextBox 1"/>
          <p:cNvSpPr txBox="1">
            <a:spLocks noChangeArrowheads="1"/>
          </p:cNvSpPr>
          <p:nvPr/>
        </p:nvSpPr>
        <p:spPr bwMode="auto">
          <a:xfrm>
            <a:off x="1501775" y="4876800"/>
            <a:ext cx="6019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6000" b="1" dirty="0">
                <a:latin typeface="Veneer Two"/>
                <a:cs typeface="Arial" panose="020B0604020202020204" pitchFamily="34" charset="0"/>
              </a:rPr>
              <a:t>Thank you!</a:t>
            </a:r>
          </a:p>
        </p:txBody>
      </p:sp>
    </p:spTree>
  </p:cSld>
  <p:clrMapOvr>
    <a:masterClrMapping/>
  </p:clrMapOvr>
  <p:transition spd="slow">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r>
              <a:rPr lang="en-US" altLang="en-US" smtClean="0">
                <a:solidFill>
                  <a:srgbClr val="919671"/>
                </a:solidFill>
              </a:rPr>
              <a:t>To Ask a Question</a:t>
            </a:r>
          </a:p>
        </p:txBody>
      </p:sp>
      <p:pic>
        <p:nvPicPr>
          <p:cNvPr id="47107" name="Content Placeholder 5" descr="question_entered.jpg"/>
          <p:cNvPicPr>
            <a:picLocks noGrp="1" noChangeAspect="1"/>
          </p:cNvPicPr>
          <p:nvPr>
            <p:ph sz="quarter" idx="1"/>
          </p:nvPr>
        </p:nvPicPr>
        <p:blipFill>
          <a:blip r:embed="rId3">
            <a:extLst>
              <a:ext uri="{28A0092B-C50C-407E-A947-70E740481C1C}">
                <a14:useLocalDpi xmlns:a14="http://schemas.microsoft.com/office/drawing/2010/main"/>
              </a:ext>
            </a:extLst>
          </a:blip>
          <a:srcRect/>
          <a:stretch>
            <a:fillRect/>
          </a:stretch>
        </p:blipFill>
        <p:spPr>
          <a:xfrm>
            <a:off x="4114800" y="1785938"/>
            <a:ext cx="4724400" cy="3624262"/>
          </a:xfrm>
        </p:spPr>
      </p:pic>
      <p:sp>
        <p:nvSpPr>
          <p:cNvPr id="47108" name="TextBox 8"/>
          <p:cNvSpPr txBox="1">
            <a:spLocks noChangeArrowheads="1"/>
          </p:cNvSpPr>
          <p:nvPr/>
        </p:nvSpPr>
        <p:spPr bwMode="auto">
          <a:xfrm>
            <a:off x="228600" y="2057404"/>
            <a:ext cx="3124200" cy="41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05" tIns="54854" rIns="109705" bIns="5485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184" fontAlgn="base">
              <a:spcBef>
                <a:spcPct val="0"/>
              </a:spcBef>
              <a:spcAft>
                <a:spcPct val="0"/>
              </a:spcAft>
            </a:pPr>
            <a:r>
              <a:rPr lang="en-US" altLang="en-US" sz="2400" b="1">
                <a:solidFill>
                  <a:srgbClr val="000000"/>
                </a:solidFill>
                <a:latin typeface="Arial Narrow" pitchFamily="34" charset="0"/>
                <a:ea typeface="ＭＳ Ｐゴシック" pitchFamily="34" charset="-128"/>
                <a:cs typeface="Arial" charset="0"/>
              </a:rPr>
              <a:t>Type your question in the small box at the bottom of the Questions box.</a:t>
            </a:r>
          </a:p>
          <a:p>
            <a:pPr defTabSz="914184" fontAlgn="base">
              <a:spcBef>
                <a:spcPct val="0"/>
              </a:spcBef>
              <a:spcAft>
                <a:spcPct val="0"/>
              </a:spcAft>
            </a:pPr>
            <a:endParaRPr lang="en-US" altLang="en-US" sz="2400" b="1">
              <a:solidFill>
                <a:srgbClr val="000000"/>
              </a:solidFill>
              <a:latin typeface="Arial Narrow" pitchFamily="34" charset="0"/>
              <a:ea typeface="ＭＳ Ｐゴシック" pitchFamily="34" charset="-128"/>
              <a:cs typeface="Arial" charset="0"/>
            </a:endParaRPr>
          </a:p>
          <a:p>
            <a:pPr defTabSz="914184" fontAlgn="base">
              <a:spcBef>
                <a:spcPct val="0"/>
              </a:spcBef>
              <a:spcAft>
                <a:spcPct val="0"/>
              </a:spcAft>
            </a:pPr>
            <a:r>
              <a:rPr lang="en-US" altLang="en-US" sz="2400" b="1">
                <a:solidFill>
                  <a:srgbClr val="000000"/>
                </a:solidFill>
                <a:latin typeface="Arial Narrow" pitchFamily="34" charset="0"/>
                <a:ea typeface="ＭＳ Ｐゴシック" pitchFamily="34" charset="-128"/>
                <a:cs typeface="Arial" charset="0"/>
              </a:rPr>
              <a:t>If possible, specify which panelist(s) you are addressing with your question.</a:t>
            </a:r>
          </a:p>
          <a:p>
            <a:pPr defTabSz="914184" fontAlgn="base">
              <a:spcBef>
                <a:spcPct val="0"/>
              </a:spcBef>
              <a:spcAft>
                <a:spcPct val="0"/>
              </a:spcAft>
            </a:pPr>
            <a:endParaRPr lang="en-US" altLang="en-US" sz="2400" b="1">
              <a:solidFill>
                <a:srgbClr val="000000"/>
              </a:solidFill>
              <a:latin typeface="Arial Narrow" pitchFamily="34" charset="0"/>
              <a:ea typeface="ＭＳ Ｐゴシック" pitchFamily="34" charset="-128"/>
              <a:cs typeface="Arial" charset="0"/>
            </a:endParaRPr>
          </a:p>
          <a:p>
            <a:pPr defTabSz="914184" fontAlgn="base">
              <a:spcBef>
                <a:spcPct val="0"/>
              </a:spcBef>
              <a:spcAft>
                <a:spcPct val="0"/>
              </a:spcAft>
            </a:pPr>
            <a:r>
              <a:rPr lang="en-US" altLang="en-US" sz="2400" b="1">
                <a:solidFill>
                  <a:srgbClr val="000000"/>
                </a:solidFill>
                <a:latin typeface="Arial Narrow" pitchFamily="34" charset="0"/>
                <a:ea typeface="ＭＳ Ｐゴシック" pitchFamily="34" charset="-128"/>
                <a:cs typeface="Arial" charset="0"/>
              </a:rPr>
              <a:t>Press “Send”!</a:t>
            </a:r>
          </a:p>
        </p:txBody>
      </p:sp>
      <p:cxnSp>
        <p:nvCxnSpPr>
          <p:cNvPr id="11" name="Curved Connector 10"/>
          <p:cNvCxnSpPr/>
          <p:nvPr/>
        </p:nvCxnSpPr>
        <p:spPr>
          <a:xfrm rot="16200000" flipH="1">
            <a:off x="2038350" y="1809750"/>
            <a:ext cx="2438400" cy="2933700"/>
          </a:xfrm>
          <a:prstGeom prst="curvedConnector4">
            <a:avLst>
              <a:gd name="adj1" fmla="val -9375"/>
              <a:gd name="adj2" fmla="val 76623"/>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23760937"/>
      </p:ext>
    </p:extLst>
  </p:cSld>
  <p:clrMapOvr>
    <a:masterClrMapping/>
  </p:clrMapOvr>
  <p:transition>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t="14932" r="59174" b="55563"/>
          <a:stretch>
            <a:fillRect/>
          </a:stretch>
        </p:blipFill>
        <p:spPr bwMode="auto">
          <a:xfrm>
            <a:off x="5791200" y="2209800"/>
            <a:ext cx="23622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Title 1"/>
          <p:cNvSpPr>
            <a:spLocks noGrp="1"/>
          </p:cNvSpPr>
          <p:nvPr>
            <p:ph type="title"/>
          </p:nvPr>
        </p:nvSpPr>
        <p:spPr>
          <a:xfrm>
            <a:off x="457200" y="868363"/>
            <a:ext cx="8229600" cy="731837"/>
          </a:xfrm>
        </p:spPr>
        <p:txBody>
          <a:bodyPr/>
          <a:lstStyle/>
          <a:p>
            <a:pPr eaLnBrk="1" hangingPunct="1">
              <a:defRPr/>
            </a:pPr>
            <a:r>
              <a:rPr lang="en-US" sz="4000" dirty="0" smtClean="0">
                <a:solidFill>
                  <a:schemeClr val="bg2">
                    <a:lumMod val="50000"/>
                  </a:schemeClr>
                </a:solidFill>
              </a:rPr>
              <a:t>To “Raise Your Hand”</a:t>
            </a:r>
          </a:p>
        </p:txBody>
      </p:sp>
      <p:cxnSp>
        <p:nvCxnSpPr>
          <p:cNvPr id="11" name="Curved Connector 10"/>
          <p:cNvCxnSpPr/>
          <p:nvPr/>
        </p:nvCxnSpPr>
        <p:spPr>
          <a:xfrm flipV="1">
            <a:off x="4191000" y="3795713"/>
            <a:ext cx="2057400" cy="1233487"/>
          </a:xfrm>
          <a:prstGeom prst="curvedConnector3">
            <a:avLst>
              <a:gd name="adj1" fmla="val 50000"/>
            </a:avLst>
          </a:prstGeom>
          <a:ln>
            <a:tailEnd type="arrow"/>
          </a:ln>
        </p:spPr>
        <p:style>
          <a:lnRef idx="3">
            <a:schemeClr val="dk1"/>
          </a:lnRef>
          <a:fillRef idx="0">
            <a:schemeClr val="dk1"/>
          </a:fillRef>
          <a:effectRef idx="2">
            <a:schemeClr val="dk1"/>
          </a:effectRef>
          <a:fontRef idx="minor">
            <a:schemeClr val="tx1"/>
          </a:fontRef>
        </p:style>
      </p:cxn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1493838"/>
            <a:ext cx="2436813" cy="4525962"/>
          </a:xfrm>
        </p:spPr>
      </p:pic>
      <p:grpSp>
        <p:nvGrpSpPr>
          <p:cNvPr id="16" name="Group 15"/>
          <p:cNvGrpSpPr>
            <a:grpSpLocks/>
          </p:cNvGrpSpPr>
          <p:nvPr/>
        </p:nvGrpSpPr>
        <p:grpSpPr bwMode="auto">
          <a:xfrm>
            <a:off x="168275" y="2209800"/>
            <a:ext cx="3641725" cy="1219200"/>
            <a:chOff x="168578" y="2057399"/>
            <a:chExt cx="3641424" cy="1219201"/>
          </a:xfrm>
        </p:grpSpPr>
        <p:sp>
          <p:nvSpPr>
            <p:cNvPr id="8" name="Oval 7"/>
            <p:cNvSpPr/>
            <p:nvPr/>
          </p:nvSpPr>
          <p:spPr>
            <a:xfrm>
              <a:off x="168578" y="2057399"/>
              <a:ext cx="974644" cy="1219201"/>
            </a:xfrm>
            <a:prstGeom prst="ellipse">
              <a:avLst/>
            </a:prstGeom>
            <a:solidFill>
              <a:srgbClr val="C0504D">
                <a:alpha val="36078"/>
              </a:srgb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cxnSp>
          <p:nvCxnSpPr>
            <p:cNvPr id="14" name="Curved Connector 13"/>
            <p:cNvCxnSpPr/>
            <p:nvPr/>
          </p:nvCxnSpPr>
          <p:spPr>
            <a:xfrm rot="10800000" flipV="1">
              <a:off x="838448" y="2057399"/>
              <a:ext cx="2971554" cy="565150"/>
            </a:xfrm>
            <a:prstGeom prst="curvedConnector3">
              <a:avLst>
                <a:gd name="adj1" fmla="val 50000"/>
              </a:avLst>
            </a:prstGeom>
            <a:ln>
              <a:tailEnd type="arrow"/>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3743254743"/>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en-US" altLang="en-US" smtClean="0">
                <a:solidFill>
                  <a:srgbClr val="919671"/>
                </a:solidFill>
              </a:rPr>
              <a:t>Post-Webinar Survey</a:t>
            </a:r>
          </a:p>
        </p:txBody>
      </p:sp>
      <p:sp>
        <p:nvSpPr>
          <p:cNvPr id="2" name="Content Placeholder 1"/>
          <p:cNvSpPr>
            <a:spLocks noGrp="1"/>
          </p:cNvSpPr>
          <p:nvPr>
            <p:ph sz="quarter" idx="1"/>
          </p:nvPr>
        </p:nvSpPr>
        <p:spPr/>
        <p:txBody>
          <a:bodyPr/>
          <a:lstStyle/>
          <a:p>
            <a:r>
              <a:rPr lang="en-US" dirty="0" smtClean="0"/>
              <a:t>We will be sending out a survey following the webinar.</a:t>
            </a:r>
          </a:p>
          <a:p>
            <a:r>
              <a:rPr lang="en-US" dirty="0" smtClean="0"/>
              <a:t>These surveys help to make for a better experience for everyone involved, if you could please take a moment to fill them out, it would be of great help to us.</a:t>
            </a:r>
            <a:endParaRPr lang="en-US" dirty="0"/>
          </a:p>
        </p:txBody>
      </p:sp>
    </p:spTree>
    <p:extLst>
      <p:ext uri="{BB962C8B-B14F-4D97-AF65-F5344CB8AC3E}">
        <p14:creationId xmlns:p14="http://schemas.microsoft.com/office/powerpoint/2010/main" val="1562594043"/>
      </p:ext>
    </p:extLst>
  </p:cSld>
  <p:clrMapOvr>
    <a:masterClrMapping/>
  </p:clrMapOvr>
  <p:transition>
    <p:cu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712</TotalTime>
  <Words>3427</Words>
  <Application>Microsoft Office PowerPoint</Application>
  <PresentationFormat>On-screen Show (4:3)</PresentationFormat>
  <Paragraphs>525</Paragraphs>
  <Slides>67</Slides>
  <Notes>20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67</vt:i4>
      </vt:variant>
    </vt:vector>
  </HeadingPairs>
  <TitlesOfParts>
    <vt:vector size="70" baseType="lpstr">
      <vt:lpstr>Office Theme</vt:lpstr>
      <vt:lpstr>Clip</vt:lpstr>
      <vt:lpstr>Chart</vt:lpstr>
      <vt:lpstr>Upper Midwest Grazing Educators Webinar Series</vt:lpstr>
      <vt:lpstr>Hosted by Warren King and Jane Jewett</vt:lpstr>
      <vt:lpstr>Webinar Technical Orientation</vt:lpstr>
      <vt:lpstr>Your Starting Screen</vt:lpstr>
      <vt:lpstr>To Display Minimized Control Panel</vt:lpstr>
      <vt:lpstr>To Keep Control Panel Visible</vt:lpstr>
      <vt:lpstr>To Ask a Question</vt:lpstr>
      <vt:lpstr>To “Raise Your Hand”</vt:lpstr>
      <vt:lpstr>Post-Webinar Survey</vt:lpstr>
      <vt:lpstr>PowerPoint Presentation</vt:lpstr>
      <vt:lpstr>Who’s Sponsoring the webinar series?</vt:lpstr>
      <vt:lpstr>Why Focus on Grazing Educators?</vt:lpstr>
      <vt:lpstr>What Could a Grazing Educator Network Achieve? </vt:lpstr>
      <vt:lpstr>What is the format for today’s webinar?</vt:lpstr>
      <vt:lpstr>Rhonda Gildersleeve</vt:lpstr>
      <vt:lpstr>Use Livestock Husbandry Skills  to Monitor the Grazing Animal</vt:lpstr>
      <vt:lpstr>Grazing Animal Basics That We Need to Know</vt:lpstr>
      <vt:lpstr>Definitions</vt:lpstr>
      <vt:lpstr>Herbivore Diet Preferences:</vt:lpstr>
      <vt:lpstr>Ruminant:  Any hoofed animal that digests its food in two stages </vt:lpstr>
      <vt:lpstr>Ruminant Physiology</vt:lpstr>
      <vt:lpstr>Ruminant Physiology</vt:lpstr>
      <vt:lpstr>Nutrients Needed by Grazing Animals:</vt:lpstr>
      <vt:lpstr>Prioritization of Energy &amp; Protein by Grazing Animals</vt:lpstr>
      <vt:lpstr>What is Our Goal?</vt:lpstr>
      <vt:lpstr>Beef Cow Cycle and Nutrient Demands</vt:lpstr>
      <vt:lpstr>What Grazing Animals Eat Is a Function of:</vt:lpstr>
      <vt:lpstr>Pasture Dry Matter Intake Factors:</vt:lpstr>
      <vt:lpstr>What is “Good” Dry Matter Intake (Cattle)?</vt:lpstr>
      <vt:lpstr>Managing Pasture for High DMI?</vt:lpstr>
      <vt:lpstr>Pastured Livestock Resources:</vt:lpstr>
      <vt:lpstr>Allen Williams</vt:lpstr>
      <vt:lpstr>What Are The Goals For Your Farm or Ranch? </vt:lpstr>
      <vt:lpstr>What Are The Limits to Building Soil Health?</vt:lpstr>
      <vt:lpstr>Building Soil OM – How Long Does It Take?</vt:lpstr>
      <vt:lpstr>Soil Carbon Data – Total Soil Carbon</vt:lpstr>
      <vt:lpstr>Soil Carbon Data – Soil Organic Matter</vt:lpstr>
      <vt:lpstr>Soil Microbial Populations</vt:lpstr>
      <vt:lpstr>Forage DM Yield in High vs. Low Microbial Activity Fields</vt:lpstr>
      <vt:lpstr>Effects of Stage of Maturity on Pasture Composition</vt:lpstr>
      <vt:lpstr>Forage Sequence Options</vt:lpstr>
      <vt:lpstr>Diversity &amp; Complexity Is Key</vt:lpstr>
      <vt:lpstr>PowerPoint Presentation</vt:lpstr>
      <vt:lpstr>Recommended Forage Types</vt:lpstr>
      <vt:lpstr>Measures of Forage Quality</vt:lpstr>
      <vt:lpstr>What to Use?</vt:lpstr>
      <vt:lpstr>BRIX</vt:lpstr>
      <vt:lpstr>What is a Refractometer?</vt:lpstr>
      <vt:lpstr>Why High Brix in Forages?</vt:lpstr>
      <vt:lpstr>Brix Advantage</vt:lpstr>
      <vt:lpstr>PowerPoint Presentation</vt:lpstr>
      <vt:lpstr>Kent Solberg</vt:lpstr>
      <vt:lpstr>Improving Pastures</vt:lpstr>
      <vt:lpstr>Pasture Goals = What are you trying to accomplish?</vt:lpstr>
      <vt:lpstr>Pasture forage types</vt:lpstr>
      <vt:lpstr>Pasture Forage Types</vt:lpstr>
      <vt:lpstr>Pasture forage types</vt:lpstr>
      <vt:lpstr>How large a paddock?</vt:lpstr>
      <vt:lpstr>Stocking Density = pounds of livestock on a given unit of pasture at one time (e.g. concentration)</vt:lpstr>
      <vt:lpstr>Stocking Rate = total number of animals your pasture will support.</vt:lpstr>
      <vt:lpstr>Available Forage</vt:lpstr>
      <vt:lpstr>Available Forage</vt:lpstr>
      <vt:lpstr>Pasture Forage Types</vt:lpstr>
      <vt:lpstr>Pastured Livestock Resources:</vt:lpstr>
      <vt:lpstr>Resources</vt:lpstr>
      <vt:lpstr>Future Webinars</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Rhonda</dc:creator>
  <cp:lastModifiedBy>Jane G Jewett</cp:lastModifiedBy>
  <cp:revision>51</cp:revision>
  <cp:lastPrinted>2015-04-30T18:03:27Z</cp:lastPrinted>
  <dcterms:created xsi:type="dcterms:W3CDTF">2015-04-30T17:59:15Z</dcterms:created>
  <dcterms:modified xsi:type="dcterms:W3CDTF">2015-09-16T20:23:53Z</dcterms:modified>
</cp:coreProperties>
</file>